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300" r:id="rId4"/>
    <p:sldId id="291" r:id="rId5"/>
    <p:sldId id="285" r:id="rId6"/>
    <p:sldId id="302" r:id="rId7"/>
    <p:sldId id="312" r:id="rId8"/>
    <p:sldId id="278" r:id="rId9"/>
    <p:sldId id="303" r:id="rId10"/>
    <p:sldId id="304" r:id="rId11"/>
    <p:sldId id="305" r:id="rId12"/>
    <p:sldId id="311" r:id="rId13"/>
    <p:sldId id="307" r:id="rId14"/>
    <p:sldId id="308" r:id="rId15"/>
    <p:sldId id="313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BA2"/>
    <a:srgbClr val="0098DB"/>
    <a:srgbClr val="234B88"/>
    <a:srgbClr val="006D9E"/>
    <a:srgbClr val="6794D7"/>
    <a:srgbClr val="085BD4"/>
    <a:srgbClr val="21688B"/>
    <a:srgbClr val="232635"/>
    <a:srgbClr val="FFCA00"/>
    <a:srgbClr val="EC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85" d="100"/>
          <a:sy n="85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u-HU" sz="1200"/>
              <a:t>Nyomatkészítő eszközök eloszlása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80135540495483E-2"/>
          <c:y val="0.27903868280519406"/>
          <c:w val="0.81530599164195428"/>
          <c:h val="0.55860334824316904"/>
        </c:manualLayout>
      </c:layout>
      <c:pie3DChart>
        <c:varyColors val="1"/>
        <c:ser>
          <c:idx val="0"/>
          <c:order val="0"/>
          <c:explosion val="23"/>
          <c:dLbls>
            <c:dLbl>
              <c:idx val="0"/>
              <c:layout>
                <c:manualLayout>
                  <c:x val="0.11729710459420919"/>
                  <c:y val="-3.756409236724197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153 db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C3-4F21-9D5D-B4ACBC9485A2}"/>
                </c:ext>
              </c:extLst>
            </c:dLbl>
            <c:dLbl>
              <c:idx val="1"/>
              <c:layout>
                <c:manualLayout>
                  <c:x val="-6.5175150350300706E-2"/>
                  <c:y val="1.811960373640163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21 db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C3-4F21-9D5D-B4ACBC9485A2}"/>
                </c:ext>
              </c:extLst>
            </c:dLbl>
            <c:dLbl>
              <c:idx val="2"/>
              <c:layout>
                <c:manualLayout>
                  <c:x val="-6.7602041870750404E-2"/>
                  <c:y val="-1.782090370016879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8 db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C3-4F21-9D5D-B4ACBC9485A2}"/>
                </c:ext>
              </c:extLst>
            </c:dLbl>
            <c:dLbl>
              <c:idx val="3"/>
              <c:layout>
                <c:manualLayout>
                  <c:x val="-1.0845681691363383E-2"/>
                  <c:y val="-2.399674788126231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/>
                      <a:t>11 db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C3-4F21-9D5D-B4ACBC948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Munka1!$C$2:$C$5</c:f>
              <c:strCache>
                <c:ptCount val="4"/>
                <c:pt idx="0">
                  <c:v>Nyomtató</c:v>
                </c:pt>
                <c:pt idx="1">
                  <c:v>Másoló</c:v>
                </c:pt>
                <c:pt idx="2">
                  <c:v>MFP</c:v>
                </c:pt>
                <c:pt idx="3">
                  <c:v>Egyéb eszköz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153</c:v>
                </c:pt>
                <c:pt idx="1">
                  <c:v>21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C3-4F21-9D5D-B4ACBC9485A2}"/>
            </c:ext>
          </c:extLst>
        </c:ser>
        <c:ser>
          <c:idx val="1"/>
          <c:order val="1"/>
          <c:tx>
            <c:v>Összesen</c:v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5-72C3-4F21-9D5D-B4ACBC9485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8706512079690826"/>
          <c:y val="0.89326617001157682"/>
          <c:w val="0.63246540205201618"/>
          <c:h val="7.6117038624609792E-2"/>
        </c:manualLayout>
      </c:layout>
      <c:overlay val="0"/>
      <c:txPr>
        <a:bodyPr/>
        <a:lstStyle/>
        <a:p>
          <a:pPr>
            <a:defRPr sz="800" b="1"/>
          </a:pPr>
          <a:endParaRPr lang="hu-HU"/>
        </a:p>
      </c:txPr>
    </c:legend>
    <c:plotVisOnly val="1"/>
    <c:dispBlanksAs val="gap"/>
    <c:showDLblsOverMax val="0"/>
  </c:chart>
  <c:spPr>
    <a:ln>
      <a:solidFill>
        <a:schemeClr val="accent3">
          <a:lumMod val="50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hu-HU" sz="1200"/>
              <a:t>Példányszámok</a:t>
            </a:r>
            <a:r>
              <a:rPr lang="hu-HU" sz="1200" baseline="0"/>
              <a:t> eloszlása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6363636363636362E-2"/>
                  <c:y val="-6.3116370808678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76-4692-9A55-999612BAA24C}"/>
                </c:ext>
              </c:extLst>
            </c:dLbl>
            <c:dLbl>
              <c:idx val="1"/>
              <c:layout>
                <c:manualLayout>
                  <c:x val="7.7575757575757576E-2"/>
                  <c:y val="-3.5502958579881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76-4692-9A55-999612BAA24C}"/>
                </c:ext>
              </c:extLst>
            </c:dLbl>
            <c:dLbl>
              <c:idx val="2"/>
              <c:layout>
                <c:manualLayout>
                  <c:x val="5.3333333333333337E-2"/>
                  <c:y val="-2.3668639053254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76-4692-9A55-999612BAA24C}"/>
                </c:ext>
              </c:extLst>
            </c:dLbl>
            <c:dLbl>
              <c:idx val="3"/>
              <c:layout>
                <c:manualLayout>
                  <c:x val="5.3333333333333337E-2"/>
                  <c:y val="-2.36686390532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76-4692-9A55-999612BAA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Munka1!$C$13:$C$16</c:f>
              <c:strCache>
                <c:ptCount val="4"/>
                <c:pt idx="0">
                  <c:v>Nyomtató</c:v>
                </c:pt>
                <c:pt idx="1">
                  <c:v>Másoló</c:v>
                </c:pt>
                <c:pt idx="2">
                  <c:v>MFP</c:v>
                </c:pt>
                <c:pt idx="3">
                  <c:v>Egyéb</c:v>
                </c:pt>
              </c:strCache>
            </c:strRef>
          </c:cat>
          <c:val>
            <c:numRef>
              <c:f>Munka1!$D$13:$D$16</c:f>
              <c:numCache>
                <c:formatCode>0.0%</c:formatCode>
                <c:ptCount val="4"/>
                <c:pt idx="0">
                  <c:v>0.822862570495696</c:v>
                </c:pt>
                <c:pt idx="1">
                  <c:v>0.10365805877114871</c:v>
                </c:pt>
                <c:pt idx="2">
                  <c:v>7.0052834669041261E-2</c:v>
                </c:pt>
                <c:pt idx="3">
                  <c:v>3.4265360641139806E-3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76-4692-9A55-999612BAA2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6494992"/>
        <c:axId val="346498128"/>
        <c:axId val="0"/>
      </c:bar3DChart>
      <c:catAx>
        <c:axId val="346494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346498128"/>
        <c:crosses val="autoZero"/>
        <c:auto val="1"/>
        <c:lblAlgn val="ctr"/>
        <c:lblOffset val="100"/>
        <c:noMultiLvlLbl val="0"/>
      </c:catAx>
      <c:valAx>
        <c:axId val="34649812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3464949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4">
          <a:lumMod val="50000"/>
        </a:schemeClr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65D8F-F8BE-403A-8F64-3223B7D22EB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B9DD-1A22-4FCE-9B5D-9FAE3961B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9684-9638-4461-B175-DF79229ED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3810000"/>
            <a:ext cx="5167745" cy="1457611"/>
          </a:xfrm>
        </p:spPr>
        <p:txBody>
          <a:bodyPr anchor="b">
            <a:normAutofit/>
          </a:bodyPr>
          <a:lstStyle>
            <a:lvl1pPr algn="ct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91AB3-0A46-46AA-9C12-5E5D155BA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638800"/>
            <a:ext cx="5167745" cy="47105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326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EE78-6FD8-4C14-A0DA-6579FDAE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805D4-BBC5-4776-8D4D-C58F20D2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41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1F50-3315-4C12-A026-7FB115BB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26978-4D36-4719-889E-F86F6D394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5CAC0-CCD4-4294-A6A1-D770C807C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C0BDB-CDAD-465F-BCF4-2A667278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CC5AA-6B4C-4C13-A351-992B2F91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3C9B-E285-4288-ABEC-994CAFE0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962A-401A-4210-BD4E-299861D7A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ED080-9D8B-41E3-BBBF-03B2787F5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9DA66-BD1F-4D00-8925-3ECB91C64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6D2FF-843C-4B64-BAD0-39972D43A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1DFED-AAC5-463E-A56F-AC85FBD2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29691-712C-4C59-A268-D1D5EDC7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6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8B9FC0-0913-43D5-A2B7-F955E57EA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0735" y="1456800"/>
            <a:ext cx="6064334" cy="435714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6CFC30-54E4-4109-99EC-97CB7E691840}"/>
              </a:ext>
            </a:extLst>
          </p:cNvPr>
          <p:cNvSpPr/>
          <p:nvPr userDrawn="1"/>
        </p:nvSpPr>
        <p:spPr>
          <a:xfrm>
            <a:off x="296931" y="1456800"/>
            <a:ext cx="5533804" cy="4357148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EA3CFF-AFB5-4CE8-9E88-16A202F6B8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036" y="1731963"/>
            <a:ext cx="5029210" cy="4570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>
              <a:buFontTx/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551775-2F6C-435D-B37A-5A79BCF546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325" y="2312988"/>
            <a:ext cx="5028911" cy="1160492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ABA99"/>
              </a:buClr>
              <a:buFont typeface="Wingdings" panose="05000000000000000000" pitchFamily="2" charset="2"/>
              <a:buChar char="v"/>
              <a:defRPr sz="1600">
                <a:solidFill>
                  <a:srgbClr val="232635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D327061-EAB8-48A7-B549-A375111D3D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8036" y="3734734"/>
            <a:ext cx="5029210" cy="4570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>
              <a:buFontTx/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C06618C-AC57-439A-B26B-D987033E59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8325" y="4313000"/>
            <a:ext cx="5028911" cy="1231065"/>
          </a:xfr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FABA99"/>
              </a:buClr>
              <a:buFont typeface="Wingdings" panose="05000000000000000000" pitchFamily="2" charset="2"/>
              <a:buChar char="v"/>
              <a:defRPr sz="1600">
                <a:solidFill>
                  <a:srgbClr val="232635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7628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3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28F8E01-82C2-4138-A7F8-A8228D0FA4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1343025"/>
            <a:ext cx="7067550" cy="479425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5C50CE-0FE7-4745-8802-22E4B545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381416"/>
            <a:ext cx="7067550" cy="43786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600" b="1">
                <a:solidFill>
                  <a:srgbClr val="23263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E301CAC-35D5-4FA5-9BE8-10DE1482A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1943100"/>
            <a:ext cx="97155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4582D8F-A43B-4C63-A97B-0596523473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2795588"/>
            <a:ext cx="97155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71C55F6-64F1-4B04-8449-2CF54F30F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3651250"/>
            <a:ext cx="971550" cy="752475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ADB50E4-A828-4560-B5D7-62E12B1828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4503738"/>
            <a:ext cx="97155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FEB7CD8-2A8D-4DC4-A6C1-A317910BF5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5360988"/>
            <a:ext cx="97155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E692305-B0F8-4CE6-8E21-F07ED0C1DE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1943100"/>
            <a:ext cx="598170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3675F16-88C1-46B3-9196-F1E88A04CD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2795588"/>
            <a:ext cx="598170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26F235DD-4D1A-4C61-B793-8747DBDC42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3651250"/>
            <a:ext cx="5981700" cy="752475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CA8BCA1-72E9-41E1-A78C-188DD12427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4503738"/>
            <a:ext cx="598170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5EC878C3-D433-4AAE-AEB4-45415C7D7E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5360988"/>
            <a:ext cx="598170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CEC52A-B809-413E-86C2-FD3A52EA2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486" y="2011360"/>
            <a:ext cx="5957454" cy="682627"/>
          </a:xfrm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C9375BA-35BA-4FEA-8999-8E1FA9B3C7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9486" y="2863957"/>
            <a:ext cx="5957454" cy="682627"/>
          </a:xfrm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B43BA876-71A7-427A-B096-C97C2226B7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9486" y="3716554"/>
            <a:ext cx="5957454" cy="682627"/>
          </a:xfrm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91C37263-2D95-4588-892B-F5011E0916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9486" y="4569151"/>
            <a:ext cx="5957454" cy="682627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5EBF0B87-B537-4C50-A21E-DCDFB5730C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9486" y="5421750"/>
            <a:ext cx="5957454" cy="682627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7982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28F8E01-82C2-4138-A7F8-A8228D0FA4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1343025"/>
            <a:ext cx="7067550" cy="479425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BCA80E9-130C-4E5B-8447-F376A8E82A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6688" y="1339850"/>
            <a:ext cx="4105275" cy="479425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5C50CE-0FE7-4745-8802-22E4B545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381416"/>
            <a:ext cx="7067550" cy="43786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600" b="1">
                <a:solidFill>
                  <a:srgbClr val="23263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6EB85D7-E904-4E7C-8BD1-8F0FD5C4F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9863" y="1381416"/>
            <a:ext cx="4102100" cy="43786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600" b="1">
                <a:solidFill>
                  <a:srgbClr val="232635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E301CAC-35D5-4FA5-9BE8-10DE1482A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1943100"/>
            <a:ext cx="97155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4582D8F-A43B-4C63-A97B-0596523473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2795588"/>
            <a:ext cx="97155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71C55F6-64F1-4B04-8449-2CF54F30F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3651250"/>
            <a:ext cx="971550" cy="752475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ADB50E4-A828-4560-B5D7-62E12B1828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4503738"/>
            <a:ext cx="97155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FEB7CD8-2A8D-4DC4-A6C1-A317910BF5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" y="5360988"/>
            <a:ext cx="97155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E692305-B0F8-4CE6-8E21-F07ED0C1DE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1943100"/>
            <a:ext cx="598170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3675F16-88C1-46B3-9196-F1E88A04CD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2795588"/>
            <a:ext cx="598170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26F235DD-4D1A-4C61-B793-8747DBDC42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3651250"/>
            <a:ext cx="5981700" cy="752475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CA8BCA1-72E9-41E1-A78C-188DD12427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4503738"/>
            <a:ext cx="5981700" cy="755650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5EC878C3-D433-4AAE-AEB4-45415C7D7E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4950" y="5360988"/>
            <a:ext cx="5981700" cy="7508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9A1EA6-3062-40E0-B37F-9D4F38840F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6688" y="1943099"/>
            <a:ext cx="2008188" cy="966789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0FAA55-5086-4A85-AAD7-FF98F9B6C9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83776" y="1943099"/>
            <a:ext cx="2008188" cy="966789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39808-1E83-4D51-A666-2C262F1E19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6688" y="3009922"/>
            <a:ext cx="2008188" cy="968359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00C5A-5ECC-424B-A1FD-B7703DE61E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83776" y="2995613"/>
            <a:ext cx="2008188" cy="979488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F6F54E-A7D9-42DB-A0D3-18F9EB6011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6688" y="4076722"/>
            <a:ext cx="2008188" cy="968359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E06C47BF-2580-4328-A3AC-62F439AED3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6688" y="5145086"/>
            <a:ext cx="2008188" cy="966789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81F422FD-6471-432A-A86D-2565A22F7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83776" y="5145086"/>
            <a:ext cx="2008188" cy="966789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8F72CC5B-6B66-49BB-8CA7-A5C99780E0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83776" y="4076722"/>
            <a:ext cx="2008188" cy="968359"/>
          </a:xfrm>
          <a:prstGeom prst="rect">
            <a:avLst/>
          </a:prstGeom>
          <a:noFill/>
          <a:ln w="12700" cap="flat">
            <a:solidFill>
              <a:srgbClr val="63B5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2CEC52A-B809-413E-86C2-FD3A52EA2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9486" y="2011360"/>
            <a:ext cx="5957454" cy="682627"/>
          </a:xfrm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C9375BA-35BA-4FEA-8999-8E1FA9B3C7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9486" y="2863957"/>
            <a:ext cx="5957454" cy="682627"/>
          </a:xfrm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B43BA876-71A7-427A-B096-C97C2226B7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9486" y="3716554"/>
            <a:ext cx="5957454" cy="682627"/>
          </a:xfrm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91C37263-2D95-4588-892B-F5011E0916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9486" y="4569151"/>
            <a:ext cx="5957454" cy="682627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5EBF0B87-B537-4C50-A21E-DCDFB5730C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9486" y="5421750"/>
            <a:ext cx="5957454" cy="682627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b="1">
                <a:latin typeface="Fira Sans SemiBold" panose="020B06030500000200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4171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E082A3-B5C0-4300-AECA-7C8352BA531B}"/>
              </a:ext>
            </a:extLst>
          </p:cNvPr>
          <p:cNvSpPr/>
          <p:nvPr userDrawn="1"/>
        </p:nvSpPr>
        <p:spPr>
          <a:xfrm>
            <a:off x="277090" y="3429001"/>
            <a:ext cx="11679382" cy="2871930"/>
          </a:xfrm>
          <a:prstGeom prst="rect">
            <a:avLst/>
          </a:prstGeom>
          <a:noFill/>
          <a:ln>
            <a:solidFill>
              <a:srgbClr val="414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82CBF-66B9-4E7C-B158-FC125AD800A0}"/>
              </a:ext>
            </a:extLst>
          </p:cNvPr>
          <p:cNvSpPr/>
          <p:nvPr userDrawn="1"/>
        </p:nvSpPr>
        <p:spPr>
          <a:xfrm>
            <a:off x="0" y="1030514"/>
            <a:ext cx="12192000" cy="198845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C830A0F-2489-487F-842D-6C3B71ED90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9800" y="1343025"/>
            <a:ext cx="649288" cy="703263"/>
          </a:xfrm>
          <a:custGeom>
            <a:avLst/>
            <a:gdLst>
              <a:gd name="T0" fmla="*/ 388 w 409"/>
              <a:gd name="T1" fmla="*/ 0 h 443"/>
              <a:gd name="T2" fmla="*/ 289 w 409"/>
              <a:gd name="T3" fmla="*/ 39 h 443"/>
              <a:gd name="T4" fmla="*/ 203 w 409"/>
              <a:gd name="T5" fmla="*/ 95 h 443"/>
              <a:gd name="T6" fmla="*/ 122 w 409"/>
              <a:gd name="T7" fmla="*/ 135 h 443"/>
              <a:gd name="T8" fmla="*/ 29 w 409"/>
              <a:gd name="T9" fmla="*/ 430 h 443"/>
              <a:gd name="T10" fmla="*/ 0 w 409"/>
              <a:gd name="T11" fmla="*/ 443 h 443"/>
              <a:gd name="T12" fmla="*/ 409 w 409"/>
              <a:gd name="T13" fmla="*/ 430 h 443"/>
              <a:gd name="T14" fmla="*/ 155 w 409"/>
              <a:gd name="T15" fmla="*/ 430 h 443"/>
              <a:gd name="T16" fmla="*/ 90 w 409"/>
              <a:gd name="T17" fmla="*/ 358 h 443"/>
              <a:gd name="T18" fmla="*/ 155 w 409"/>
              <a:gd name="T19" fmla="*/ 430 h 443"/>
              <a:gd name="T20" fmla="*/ 65 w 409"/>
              <a:gd name="T21" fmla="*/ 261 h 443"/>
              <a:gd name="T22" fmla="*/ 178 w 409"/>
              <a:gd name="T23" fmla="*/ 250 h 443"/>
              <a:gd name="T24" fmla="*/ 178 w 409"/>
              <a:gd name="T25" fmla="*/ 223 h 443"/>
              <a:gd name="T26" fmla="*/ 65 w 409"/>
              <a:gd name="T27" fmla="*/ 209 h 443"/>
              <a:gd name="T28" fmla="*/ 178 w 409"/>
              <a:gd name="T29" fmla="*/ 223 h 443"/>
              <a:gd name="T30" fmla="*/ 65 w 409"/>
              <a:gd name="T31" fmla="*/ 182 h 443"/>
              <a:gd name="T32" fmla="*/ 178 w 409"/>
              <a:gd name="T33" fmla="*/ 170 h 443"/>
              <a:gd name="T34" fmla="*/ 203 w 409"/>
              <a:gd name="T35" fmla="*/ 135 h 443"/>
              <a:gd name="T36" fmla="*/ 134 w 409"/>
              <a:gd name="T37" fmla="*/ 108 h 443"/>
              <a:gd name="T38" fmla="*/ 203 w 409"/>
              <a:gd name="T39" fmla="*/ 135 h 443"/>
              <a:gd name="T40" fmla="*/ 264 w 409"/>
              <a:gd name="T41" fmla="*/ 430 h 443"/>
              <a:gd name="T42" fmla="*/ 327 w 409"/>
              <a:gd name="T43" fmla="*/ 265 h 443"/>
              <a:gd name="T44" fmla="*/ 354 w 409"/>
              <a:gd name="T45" fmla="*/ 174 h 443"/>
              <a:gd name="T46" fmla="*/ 235 w 409"/>
              <a:gd name="T47" fmla="*/ 161 h 443"/>
              <a:gd name="T48" fmla="*/ 354 w 409"/>
              <a:gd name="T49" fmla="*/ 174 h 443"/>
              <a:gd name="T50" fmla="*/ 235 w 409"/>
              <a:gd name="T51" fmla="*/ 134 h 443"/>
              <a:gd name="T52" fmla="*/ 354 w 409"/>
              <a:gd name="T53" fmla="*/ 122 h 443"/>
              <a:gd name="T54" fmla="*/ 354 w 409"/>
              <a:gd name="T55" fmla="*/ 93 h 443"/>
              <a:gd name="T56" fmla="*/ 235 w 409"/>
              <a:gd name="T57" fmla="*/ 81 h 443"/>
              <a:gd name="T58" fmla="*/ 354 w 409"/>
              <a:gd name="T59" fmla="*/ 93 h 443"/>
              <a:gd name="T60" fmla="*/ 302 w 409"/>
              <a:gd name="T61" fmla="*/ 39 h 443"/>
              <a:gd name="T62" fmla="*/ 377 w 409"/>
              <a:gd name="T63" fmla="*/ 12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43">
                <a:moveTo>
                  <a:pt x="388" y="430"/>
                </a:moveTo>
                <a:lnTo>
                  <a:pt x="388" y="0"/>
                </a:lnTo>
                <a:lnTo>
                  <a:pt x="289" y="0"/>
                </a:lnTo>
                <a:lnTo>
                  <a:pt x="289" y="39"/>
                </a:lnTo>
                <a:lnTo>
                  <a:pt x="203" y="39"/>
                </a:lnTo>
                <a:lnTo>
                  <a:pt x="203" y="95"/>
                </a:lnTo>
                <a:lnTo>
                  <a:pt x="122" y="95"/>
                </a:lnTo>
                <a:lnTo>
                  <a:pt x="122" y="135"/>
                </a:lnTo>
                <a:lnTo>
                  <a:pt x="29" y="135"/>
                </a:lnTo>
                <a:lnTo>
                  <a:pt x="29" y="430"/>
                </a:lnTo>
                <a:lnTo>
                  <a:pt x="0" y="430"/>
                </a:lnTo>
                <a:lnTo>
                  <a:pt x="0" y="443"/>
                </a:lnTo>
                <a:lnTo>
                  <a:pt x="409" y="443"/>
                </a:lnTo>
                <a:lnTo>
                  <a:pt x="409" y="430"/>
                </a:lnTo>
                <a:lnTo>
                  <a:pt x="388" y="430"/>
                </a:lnTo>
                <a:close/>
                <a:moveTo>
                  <a:pt x="155" y="430"/>
                </a:moveTo>
                <a:lnTo>
                  <a:pt x="90" y="430"/>
                </a:lnTo>
                <a:lnTo>
                  <a:pt x="90" y="358"/>
                </a:lnTo>
                <a:lnTo>
                  <a:pt x="155" y="358"/>
                </a:lnTo>
                <a:lnTo>
                  <a:pt x="155" y="430"/>
                </a:lnTo>
                <a:close/>
                <a:moveTo>
                  <a:pt x="178" y="261"/>
                </a:moveTo>
                <a:lnTo>
                  <a:pt x="65" y="261"/>
                </a:lnTo>
                <a:lnTo>
                  <a:pt x="65" y="250"/>
                </a:lnTo>
                <a:lnTo>
                  <a:pt x="178" y="250"/>
                </a:lnTo>
                <a:lnTo>
                  <a:pt x="178" y="261"/>
                </a:lnTo>
                <a:close/>
                <a:moveTo>
                  <a:pt x="178" y="223"/>
                </a:moveTo>
                <a:lnTo>
                  <a:pt x="65" y="223"/>
                </a:lnTo>
                <a:lnTo>
                  <a:pt x="65" y="209"/>
                </a:lnTo>
                <a:lnTo>
                  <a:pt x="178" y="209"/>
                </a:lnTo>
                <a:lnTo>
                  <a:pt x="178" y="223"/>
                </a:lnTo>
                <a:close/>
                <a:moveTo>
                  <a:pt x="178" y="182"/>
                </a:moveTo>
                <a:lnTo>
                  <a:pt x="65" y="182"/>
                </a:lnTo>
                <a:lnTo>
                  <a:pt x="65" y="170"/>
                </a:lnTo>
                <a:lnTo>
                  <a:pt x="178" y="170"/>
                </a:lnTo>
                <a:lnTo>
                  <a:pt x="178" y="182"/>
                </a:lnTo>
                <a:close/>
                <a:moveTo>
                  <a:pt x="203" y="135"/>
                </a:moveTo>
                <a:lnTo>
                  <a:pt x="134" y="135"/>
                </a:lnTo>
                <a:lnTo>
                  <a:pt x="134" y="108"/>
                </a:lnTo>
                <a:lnTo>
                  <a:pt x="203" y="108"/>
                </a:lnTo>
                <a:lnTo>
                  <a:pt x="203" y="135"/>
                </a:lnTo>
                <a:close/>
                <a:moveTo>
                  <a:pt x="327" y="430"/>
                </a:moveTo>
                <a:lnTo>
                  <a:pt x="264" y="430"/>
                </a:lnTo>
                <a:lnTo>
                  <a:pt x="264" y="265"/>
                </a:lnTo>
                <a:lnTo>
                  <a:pt x="327" y="265"/>
                </a:lnTo>
                <a:lnTo>
                  <a:pt x="327" y="430"/>
                </a:lnTo>
                <a:close/>
                <a:moveTo>
                  <a:pt x="354" y="174"/>
                </a:moveTo>
                <a:lnTo>
                  <a:pt x="235" y="174"/>
                </a:lnTo>
                <a:lnTo>
                  <a:pt x="235" y="161"/>
                </a:lnTo>
                <a:lnTo>
                  <a:pt x="354" y="161"/>
                </a:lnTo>
                <a:lnTo>
                  <a:pt x="354" y="174"/>
                </a:lnTo>
                <a:close/>
                <a:moveTo>
                  <a:pt x="354" y="134"/>
                </a:moveTo>
                <a:lnTo>
                  <a:pt x="235" y="134"/>
                </a:lnTo>
                <a:lnTo>
                  <a:pt x="235" y="122"/>
                </a:lnTo>
                <a:lnTo>
                  <a:pt x="354" y="122"/>
                </a:lnTo>
                <a:lnTo>
                  <a:pt x="354" y="134"/>
                </a:lnTo>
                <a:close/>
                <a:moveTo>
                  <a:pt x="354" y="93"/>
                </a:moveTo>
                <a:lnTo>
                  <a:pt x="235" y="93"/>
                </a:lnTo>
                <a:lnTo>
                  <a:pt x="235" y="81"/>
                </a:lnTo>
                <a:lnTo>
                  <a:pt x="354" y="81"/>
                </a:lnTo>
                <a:lnTo>
                  <a:pt x="354" y="93"/>
                </a:lnTo>
                <a:close/>
                <a:moveTo>
                  <a:pt x="377" y="39"/>
                </a:moveTo>
                <a:lnTo>
                  <a:pt x="302" y="39"/>
                </a:lnTo>
                <a:lnTo>
                  <a:pt x="302" y="12"/>
                </a:lnTo>
                <a:lnTo>
                  <a:pt x="377" y="12"/>
                </a:lnTo>
                <a:lnTo>
                  <a:pt x="377" y="39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D71DC3F-6BF6-4ECF-9664-7CB6C29E4FB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15588" y="1385888"/>
            <a:ext cx="661988" cy="617538"/>
          </a:xfrm>
          <a:custGeom>
            <a:avLst/>
            <a:gdLst>
              <a:gd name="T0" fmla="*/ 72 w 218"/>
              <a:gd name="T1" fmla="*/ 0 h 201"/>
              <a:gd name="T2" fmla="*/ 169 w 218"/>
              <a:gd name="T3" fmla="*/ 20 h 201"/>
              <a:gd name="T4" fmla="*/ 203 w 218"/>
              <a:gd name="T5" fmla="*/ 32 h 201"/>
              <a:gd name="T6" fmla="*/ 169 w 218"/>
              <a:gd name="T7" fmla="*/ 25 h 201"/>
              <a:gd name="T8" fmla="*/ 50 w 218"/>
              <a:gd name="T9" fmla="*/ 32 h 201"/>
              <a:gd name="T10" fmla="*/ 0 w 218"/>
              <a:gd name="T11" fmla="*/ 47 h 201"/>
              <a:gd name="T12" fmla="*/ 71 w 218"/>
              <a:gd name="T13" fmla="*/ 119 h 201"/>
              <a:gd name="T14" fmla="*/ 89 w 218"/>
              <a:gd name="T15" fmla="*/ 140 h 201"/>
              <a:gd name="T16" fmla="*/ 136 w 218"/>
              <a:gd name="T17" fmla="*/ 131 h 201"/>
              <a:gd name="T18" fmla="*/ 218 w 218"/>
              <a:gd name="T19" fmla="*/ 64 h 201"/>
              <a:gd name="T20" fmla="*/ 203 w 218"/>
              <a:gd name="T21" fmla="*/ 32 h 201"/>
              <a:gd name="T22" fmla="*/ 17 w 218"/>
              <a:gd name="T23" fmla="*/ 64 h 201"/>
              <a:gd name="T24" fmla="*/ 54 w 218"/>
              <a:gd name="T25" fmla="*/ 49 h 201"/>
              <a:gd name="T26" fmla="*/ 64 w 218"/>
              <a:gd name="T27" fmla="*/ 98 h 201"/>
              <a:gd name="T28" fmla="*/ 61 w 218"/>
              <a:gd name="T29" fmla="*/ 101 h 201"/>
              <a:gd name="T30" fmla="*/ 70 w 218"/>
              <a:gd name="T31" fmla="*/ 73 h 201"/>
              <a:gd name="T32" fmla="*/ 77 w 218"/>
              <a:gd name="T33" fmla="*/ 66 h 201"/>
              <a:gd name="T34" fmla="*/ 75 w 218"/>
              <a:gd name="T35" fmla="*/ 54 h 201"/>
              <a:gd name="T36" fmla="*/ 71 w 218"/>
              <a:gd name="T37" fmla="*/ 56 h 201"/>
              <a:gd name="T38" fmla="*/ 69 w 218"/>
              <a:gd name="T39" fmla="*/ 49 h 201"/>
              <a:gd name="T40" fmla="*/ 73 w 218"/>
              <a:gd name="T41" fmla="*/ 48 h 201"/>
              <a:gd name="T42" fmla="*/ 77 w 218"/>
              <a:gd name="T43" fmla="*/ 45 h 201"/>
              <a:gd name="T44" fmla="*/ 85 w 218"/>
              <a:gd name="T45" fmla="*/ 66 h 201"/>
              <a:gd name="T46" fmla="*/ 91 w 218"/>
              <a:gd name="T47" fmla="*/ 73 h 201"/>
              <a:gd name="T48" fmla="*/ 116 w 218"/>
              <a:gd name="T49" fmla="*/ 69 h 201"/>
              <a:gd name="T50" fmla="*/ 107 w 218"/>
              <a:gd name="T51" fmla="*/ 73 h 201"/>
              <a:gd name="T52" fmla="*/ 98 w 218"/>
              <a:gd name="T53" fmla="*/ 69 h 201"/>
              <a:gd name="T54" fmla="*/ 94 w 218"/>
              <a:gd name="T55" fmla="*/ 58 h 201"/>
              <a:gd name="T56" fmla="*/ 98 w 218"/>
              <a:gd name="T57" fmla="*/ 48 h 201"/>
              <a:gd name="T58" fmla="*/ 107 w 218"/>
              <a:gd name="T59" fmla="*/ 44 h 201"/>
              <a:gd name="T60" fmla="*/ 116 w 218"/>
              <a:gd name="T61" fmla="*/ 48 h 201"/>
              <a:gd name="T62" fmla="*/ 120 w 218"/>
              <a:gd name="T63" fmla="*/ 58 h 201"/>
              <a:gd name="T64" fmla="*/ 149 w 218"/>
              <a:gd name="T65" fmla="*/ 64 h 201"/>
              <a:gd name="T66" fmla="*/ 142 w 218"/>
              <a:gd name="T67" fmla="*/ 72 h 201"/>
              <a:gd name="T68" fmla="*/ 132 w 218"/>
              <a:gd name="T69" fmla="*/ 72 h 201"/>
              <a:gd name="T70" fmla="*/ 125 w 218"/>
              <a:gd name="T71" fmla="*/ 64 h 201"/>
              <a:gd name="T72" fmla="*/ 125 w 218"/>
              <a:gd name="T73" fmla="*/ 52 h 201"/>
              <a:gd name="T74" fmla="*/ 132 w 218"/>
              <a:gd name="T75" fmla="*/ 45 h 201"/>
              <a:gd name="T76" fmla="*/ 142 w 218"/>
              <a:gd name="T77" fmla="*/ 45 h 201"/>
              <a:gd name="T78" fmla="*/ 149 w 218"/>
              <a:gd name="T79" fmla="*/ 52 h 201"/>
              <a:gd name="T80" fmla="*/ 149 w 218"/>
              <a:gd name="T81" fmla="*/ 64 h 201"/>
              <a:gd name="T82" fmla="*/ 158 w 218"/>
              <a:gd name="T83" fmla="*/ 101 h 201"/>
              <a:gd name="T84" fmla="*/ 155 w 218"/>
              <a:gd name="T85" fmla="*/ 98 h 201"/>
              <a:gd name="T86" fmla="*/ 164 w 218"/>
              <a:gd name="T87" fmla="*/ 49 h 201"/>
              <a:gd name="T88" fmla="*/ 202 w 218"/>
              <a:gd name="T89" fmla="*/ 64 h 201"/>
              <a:gd name="T90" fmla="*/ 128 w 218"/>
              <a:gd name="T91" fmla="*/ 150 h 201"/>
              <a:gd name="T92" fmla="*/ 77 w 218"/>
              <a:gd name="T93" fmla="*/ 163 h 201"/>
              <a:gd name="T94" fmla="*/ 50 w 218"/>
              <a:gd name="T95" fmla="*/ 194 h 201"/>
              <a:gd name="T96" fmla="*/ 162 w 218"/>
              <a:gd name="T97" fmla="*/ 201 h 201"/>
              <a:gd name="T98" fmla="*/ 169 w 218"/>
              <a:gd name="T99" fmla="*/ 186 h 201"/>
              <a:gd name="T100" fmla="*/ 142 w 218"/>
              <a:gd name="T101" fmla="*/ 58 h 201"/>
              <a:gd name="T102" fmla="*/ 137 w 218"/>
              <a:gd name="T103" fmla="*/ 66 h 201"/>
              <a:gd name="T104" fmla="*/ 132 w 218"/>
              <a:gd name="T105" fmla="*/ 58 h 201"/>
              <a:gd name="T106" fmla="*/ 137 w 218"/>
              <a:gd name="T107" fmla="*/ 51 h 201"/>
              <a:gd name="T108" fmla="*/ 142 w 218"/>
              <a:gd name="T109" fmla="*/ 58 h 201"/>
              <a:gd name="T110" fmla="*/ 111 w 218"/>
              <a:gd name="T111" fmla="*/ 64 h 201"/>
              <a:gd name="T112" fmla="*/ 103 w 218"/>
              <a:gd name="T113" fmla="*/ 64 h 201"/>
              <a:gd name="T114" fmla="*/ 103 w 218"/>
              <a:gd name="T115" fmla="*/ 53 h 201"/>
              <a:gd name="T116" fmla="*/ 111 w 218"/>
              <a:gd name="T117" fmla="*/ 53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" h="201">
                <a:moveTo>
                  <a:pt x="146" y="0"/>
                </a:moveTo>
                <a:cubicBezTo>
                  <a:pt x="72" y="0"/>
                  <a:pt x="72" y="0"/>
                  <a:pt x="72" y="0"/>
                </a:cubicBezTo>
                <a:cubicBezTo>
                  <a:pt x="61" y="0"/>
                  <a:pt x="51" y="8"/>
                  <a:pt x="50" y="20"/>
                </a:cubicBezTo>
                <a:cubicBezTo>
                  <a:pt x="169" y="20"/>
                  <a:pt x="169" y="20"/>
                  <a:pt x="169" y="20"/>
                </a:cubicBezTo>
                <a:cubicBezTo>
                  <a:pt x="167" y="8"/>
                  <a:pt x="158" y="0"/>
                  <a:pt x="146" y="0"/>
                </a:cubicBezTo>
                <a:close/>
                <a:moveTo>
                  <a:pt x="203" y="32"/>
                </a:moveTo>
                <a:cubicBezTo>
                  <a:pt x="169" y="32"/>
                  <a:pt x="169" y="32"/>
                  <a:pt x="169" y="32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32"/>
                  <a:pt x="50" y="32"/>
                  <a:pt x="5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7" y="32"/>
                  <a:pt x="0" y="39"/>
                  <a:pt x="0" y="47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29" y="117"/>
                  <a:pt x="71" y="119"/>
                </a:cubicBezTo>
                <a:cubicBezTo>
                  <a:pt x="76" y="126"/>
                  <a:pt x="81" y="129"/>
                  <a:pt x="83" y="131"/>
                </a:cubicBezTo>
                <a:cubicBezTo>
                  <a:pt x="86" y="134"/>
                  <a:pt x="88" y="137"/>
                  <a:pt x="89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1" y="137"/>
                  <a:pt x="133" y="134"/>
                  <a:pt x="136" y="131"/>
                </a:cubicBezTo>
                <a:cubicBezTo>
                  <a:pt x="137" y="129"/>
                  <a:pt x="142" y="126"/>
                  <a:pt x="148" y="119"/>
                </a:cubicBezTo>
                <a:cubicBezTo>
                  <a:pt x="189" y="117"/>
                  <a:pt x="218" y="88"/>
                  <a:pt x="218" y="64"/>
                </a:cubicBezTo>
                <a:cubicBezTo>
                  <a:pt x="218" y="47"/>
                  <a:pt x="218" y="47"/>
                  <a:pt x="218" y="47"/>
                </a:cubicBezTo>
                <a:cubicBezTo>
                  <a:pt x="218" y="39"/>
                  <a:pt x="212" y="32"/>
                  <a:pt x="203" y="32"/>
                </a:cubicBezTo>
                <a:close/>
                <a:moveTo>
                  <a:pt x="61" y="101"/>
                </a:moveTo>
                <a:cubicBezTo>
                  <a:pt x="35" y="96"/>
                  <a:pt x="17" y="77"/>
                  <a:pt x="17" y="64"/>
                </a:cubicBezTo>
                <a:cubicBezTo>
                  <a:pt x="17" y="49"/>
                  <a:pt x="17" y="49"/>
                  <a:pt x="17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69"/>
                  <a:pt x="58" y="84"/>
                  <a:pt x="64" y="98"/>
                </a:cubicBezTo>
                <a:cubicBezTo>
                  <a:pt x="66" y="102"/>
                  <a:pt x="66" y="102"/>
                  <a:pt x="66" y="102"/>
                </a:cubicBezTo>
                <a:lnTo>
                  <a:pt x="61" y="101"/>
                </a:lnTo>
                <a:close/>
                <a:moveTo>
                  <a:pt x="91" y="73"/>
                </a:moveTo>
                <a:cubicBezTo>
                  <a:pt x="70" y="73"/>
                  <a:pt x="70" y="73"/>
                  <a:pt x="70" y="73"/>
                </a:cubicBezTo>
                <a:cubicBezTo>
                  <a:pt x="70" y="66"/>
                  <a:pt x="70" y="66"/>
                  <a:pt x="70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53"/>
                  <a:pt x="77" y="53"/>
                  <a:pt x="77" y="53"/>
                </a:cubicBezTo>
                <a:cubicBezTo>
                  <a:pt x="76" y="54"/>
                  <a:pt x="76" y="54"/>
                  <a:pt x="75" y="54"/>
                </a:cubicBezTo>
                <a:cubicBezTo>
                  <a:pt x="75" y="55"/>
                  <a:pt x="74" y="55"/>
                  <a:pt x="73" y="56"/>
                </a:cubicBezTo>
                <a:cubicBezTo>
                  <a:pt x="72" y="56"/>
                  <a:pt x="72" y="56"/>
                  <a:pt x="71" y="56"/>
                </a:cubicBezTo>
                <a:cubicBezTo>
                  <a:pt x="70" y="57"/>
                  <a:pt x="69" y="57"/>
                  <a:pt x="69" y="5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70" y="49"/>
                  <a:pt x="71" y="49"/>
                </a:cubicBezTo>
                <a:cubicBezTo>
                  <a:pt x="72" y="49"/>
                  <a:pt x="72" y="48"/>
                  <a:pt x="73" y="48"/>
                </a:cubicBezTo>
                <a:cubicBezTo>
                  <a:pt x="74" y="47"/>
                  <a:pt x="75" y="47"/>
                  <a:pt x="75" y="46"/>
                </a:cubicBezTo>
                <a:cubicBezTo>
                  <a:pt x="76" y="46"/>
                  <a:pt x="76" y="45"/>
                  <a:pt x="77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66"/>
                  <a:pt x="85" y="66"/>
                  <a:pt x="85" y="66"/>
                </a:cubicBezTo>
                <a:cubicBezTo>
                  <a:pt x="91" y="66"/>
                  <a:pt x="91" y="66"/>
                  <a:pt x="91" y="66"/>
                </a:cubicBezTo>
                <a:lnTo>
                  <a:pt x="91" y="73"/>
                </a:lnTo>
                <a:close/>
                <a:moveTo>
                  <a:pt x="119" y="64"/>
                </a:moveTo>
                <a:cubicBezTo>
                  <a:pt x="118" y="66"/>
                  <a:pt x="117" y="68"/>
                  <a:pt x="116" y="69"/>
                </a:cubicBezTo>
                <a:cubicBezTo>
                  <a:pt x="115" y="70"/>
                  <a:pt x="114" y="71"/>
                  <a:pt x="112" y="72"/>
                </a:cubicBezTo>
                <a:cubicBezTo>
                  <a:pt x="111" y="73"/>
                  <a:pt x="109" y="73"/>
                  <a:pt x="107" y="73"/>
                </a:cubicBezTo>
                <a:cubicBezTo>
                  <a:pt x="105" y="73"/>
                  <a:pt x="104" y="73"/>
                  <a:pt x="102" y="72"/>
                </a:cubicBezTo>
                <a:cubicBezTo>
                  <a:pt x="100" y="71"/>
                  <a:pt x="99" y="70"/>
                  <a:pt x="98" y="69"/>
                </a:cubicBezTo>
                <a:cubicBezTo>
                  <a:pt x="97" y="68"/>
                  <a:pt x="96" y="66"/>
                  <a:pt x="95" y="64"/>
                </a:cubicBezTo>
                <a:cubicBezTo>
                  <a:pt x="95" y="63"/>
                  <a:pt x="94" y="61"/>
                  <a:pt x="94" y="58"/>
                </a:cubicBezTo>
                <a:cubicBezTo>
                  <a:pt x="94" y="56"/>
                  <a:pt x="95" y="54"/>
                  <a:pt x="95" y="52"/>
                </a:cubicBezTo>
                <a:cubicBezTo>
                  <a:pt x="96" y="51"/>
                  <a:pt x="97" y="49"/>
                  <a:pt x="98" y="48"/>
                </a:cubicBezTo>
                <a:cubicBezTo>
                  <a:pt x="99" y="46"/>
                  <a:pt x="100" y="45"/>
                  <a:pt x="102" y="45"/>
                </a:cubicBezTo>
                <a:cubicBezTo>
                  <a:pt x="104" y="44"/>
                  <a:pt x="105" y="44"/>
                  <a:pt x="107" y="44"/>
                </a:cubicBezTo>
                <a:cubicBezTo>
                  <a:pt x="109" y="44"/>
                  <a:pt x="111" y="44"/>
                  <a:pt x="112" y="45"/>
                </a:cubicBezTo>
                <a:cubicBezTo>
                  <a:pt x="114" y="45"/>
                  <a:pt x="115" y="46"/>
                  <a:pt x="116" y="48"/>
                </a:cubicBezTo>
                <a:cubicBezTo>
                  <a:pt x="117" y="49"/>
                  <a:pt x="118" y="51"/>
                  <a:pt x="119" y="52"/>
                </a:cubicBezTo>
                <a:cubicBezTo>
                  <a:pt x="119" y="54"/>
                  <a:pt x="120" y="56"/>
                  <a:pt x="120" y="58"/>
                </a:cubicBezTo>
                <a:cubicBezTo>
                  <a:pt x="120" y="61"/>
                  <a:pt x="119" y="63"/>
                  <a:pt x="119" y="64"/>
                </a:cubicBezTo>
                <a:close/>
                <a:moveTo>
                  <a:pt x="149" y="64"/>
                </a:moveTo>
                <a:cubicBezTo>
                  <a:pt x="148" y="66"/>
                  <a:pt x="147" y="68"/>
                  <a:pt x="146" y="69"/>
                </a:cubicBezTo>
                <a:cubicBezTo>
                  <a:pt x="145" y="70"/>
                  <a:pt x="144" y="71"/>
                  <a:pt x="142" y="72"/>
                </a:cubicBezTo>
                <a:cubicBezTo>
                  <a:pt x="141" y="73"/>
                  <a:pt x="139" y="73"/>
                  <a:pt x="137" y="73"/>
                </a:cubicBezTo>
                <a:cubicBezTo>
                  <a:pt x="135" y="73"/>
                  <a:pt x="134" y="73"/>
                  <a:pt x="132" y="72"/>
                </a:cubicBezTo>
                <a:cubicBezTo>
                  <a:pt x="130" y="71"/>
                  <a:pt x="129" y="70"/>
                  <a:pt x="128" y="69"/>
                </a:cubicBezTo>
                <a:cubicBezTo>
                  <a:pt x="127" y="68"/>
                  <a:pt x="126" y="66"/>
                  <a:pt x="125" y="64"/>
                </a:cubicBezTo>
                <a:cubicBezTo>
                  <a:pt x="125" y="63"/>
                  <a:pt x="124" y="61"/>
                  <a:pt x="124" y="58"/>
                </a:cubicBezTo>
                <a:cubicBezTo>
                  <a:pt x="124" y="56"/>
                  <a:pt x="125" y="54"/>
                  <a:pt x="125" y="52"/>
                </a:cubicBezTo>
                <a:cubicBezTo>
                  <a:pt x="126" y="51"/>
                  <a:pt x="127" y="49"/>
                  <a:pt x="128" y="48"/>
                </a:cubicBezTo>
                <a:cubicBezTo>
                  <a:pt x="129" y="46"/>
                  <a:pt x="130" y="45"/>
                  <a:pt x="132" y="45"/>
                </a:cubicBezTo>
                <a:cubicBezTo>
                  <a:pt x="134" y="44"/>
                  <a:pt x="135" y="44"/>
                  <a:pt x="137" y="44"/>
                </a:cubicBezTo>
                <a:cubicBezTo>
                  <a:pt x="139" y="44"/>
                  <a:pt x="141" y="44"/>
                  <a:pt x="142" y="45"/>
                </a:cubicBezTo>
                <a:cubicBezTo>
                  <a:pt x="144" y="45"/>
                  <a:pt x="145" y="46"/>
                  <a:pt x="146" y="48"/>
                </a:cubicBezTo>
                <a:cubicBezTo>
                  <a:pt x="147" y="49"/>
                  <a:pt x="148" y="51"/>
                  <a:pt x="149" y="52"/>
                </a:cubicBezTo>
                <a:cubicBezTo>
                  <a:pt x="150" y="54"/>
                  <a:pt x="150" y="56"/>
                  <a:pt x="150" y="58"/>
                </a:cubicBezTo>
                <a:cubicBezTo>
                  <a:pt x="150" y="61"/>
                  <a:pt x="150" y="63"/>
                  <a:pt x="149" y="64"/>
                </a:cubicBezTo>
                <a:close/>
                <a:moveTo>
                  <a:pt x="202" y="64"/>
                </a:moveTo>
                <a:cubicBezTo>
                  <a:pt x="202" y="77"/>
                  <a:pt x="184" y="96"/>
                  <a:pt x="158" y="101"/>
                </a:cubicBezTo>
                <a:cubicBezTo>
                  <a:pt x="153" y="102"/>
                  <a:pt x="153" y="102"/>
                  <a:pt x="153" y="102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61" y="84"/>
                  <a:pt x="164" y="69"/>
                  <a:pt x="164" y="51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202" y="49"/>
                  <a:pt x="202" y="49"/>
                  <a:pt x="202" y="49"/>
                </a:cubicBezTo>
                <a:lnTo>
                  <a:pt x="202" y="64"/>
                </a:lnTo>
                <a:close/>
                <a:moveTo>
                  <a:pt x="142" y="163"/>
                </a:moveTo>
                <a:cubicBezTo>
                  <a:pt x="130" y="163"/>
                  <a:pt x="128" y="155"/>
                  <a:pt x="128" y="150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0" y="155"/>
                  <a:pt x="88" y="163"/>
                  <a:pt x="77" y="163"/>
                </a:cubicBezTo>
                <a:cubicBezTo>
                  <a:pt x="64" y="163"/>
                  <a:pt x="50" y="172"/>
                  <a:pt x="50" y="186"/>
                </a:cubicBezTo>
                <a:cubicBezTo>
                  <a:pt x="50" y="194"/>
                  <a:pt x="50" y="194"/>
                  <a:pt x="50" y="194"/>
                </a:cubicBezTo>
                <a:cubicBezTo>
                  <a:pt x="50" y="198"/>
                  <a:pt x="52" y="201"/>
                  <a:pt x="56" y="201"/>
                </a:cubicBezTo>
                <a:cubicBezTo>
                  <a:pt x="162" y="201"/>
                  <a:pt x="162" y="201"/>
                  <a:pt x="162" y="201"/>
                </a:cubicBezTo>
                <a:cubicBezTo>
                  <a:pt x="166" y="201"/>
                  <a:pt x="169" y="198"/>
                  <a:pt x="169" y="194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9" y="172"/>
                  <a:pt x="155" y="163"/>
                  <a:pt x="142" y="163"/>
                </a:cubicBezTo>
                <a:close/>
                <a:moveTo>
                  <a:pt x="142" y="58"/>
                </a:moveTo>
                <a:cubicBezTo>
                  <a:pt x="142" y="61"/>
                  <a:pt x="142" y="63"/>
                  <a:pt x="141" y="64"/>
                </a:cubicBezTo>
                <a:cubicBezTo>
                  <a:pt x="140" y="65"/>
                  <a:pt x="139" y="66"/>
                  <a:pt x="137" y="66"/>
                </a:cubicBezTo>
                <a:cubicBezTo>
                  <a:pt x="136" y="66"/>
                  <a:pt x="134" y="65"/>
                  <a:pt x="133" y="64"/>
                </a:cubicBezTo>
                <a:cubicBezTo>
                  <a:pt x="133" y="63"/>
                  <a:pt x="132" y="61"/>
                  <a:pt x="132" y="58"/>
                </a:cubicBezTo>
                <a:cubicBezTo>
                  <a:pt x="132" y="56"/>
                  <a:pt x="133" y="54"/>
                  <a:pt x="133" y="53"/>
                </a:cubicBezTo>
                <a:cubicBezTo>
                  <a:pt x="134" y="51"/>
                  <a:pt x="136" y="51"/>
                  <a:pt x="137" y="51"/>
                </a:cubicBezTo>
                <a:cubicBezTo>
                  <a:pt x="139" y="51"/>
                  <a:pt x="140" y="51"/>
                  <a:pt x="141" y="53"/>
                </a:cubicBezTo>
                <a:cubicBezTo>
                  <a:pt x="142" y="54"/>
                  <a:pt x="142" y="56"/>
                  <a:pt x="142" y="58"/>
                </a:cubicBezTo>
                <a:close/>
                <a:moveTo>
                  <a:pt x="112" y="58"/>
                </a:moveTo>
                <a:cubicBezTo>
                  <a:pt x="112" y="61"/>
                  <a:pt x="111" y="63"/>
                  <a:pt x="111" y="64"/>
                </a:cubicBezTo>
                <a:cubicBezTo>
                  <a:pt x="110" y="65"/>
                  <a:pt x="108" y="66"/>
                  <a:pt x="107" y="66"/>
                </a:cubicBezTo>
                <a:cubicBezTo>
                  <a:pt x="106" y="66"/>
                  <a:pt x="104" y="65"/>
                  <a:pt x="103" y="64"/>
                </a:cubicBezTo>
                <a:cubicBezTo>
                  <a:pt x="103" y="63"/>
                  <a:pt x="102" y="61"/>
                  <a:pt x="102" y="58"/>
                </a:cubicBezTo>
                <a:cubicBezTo>
                  <a:pt x="102" y="56"/>
                  <a:pt x="103" y="54"/>
                  <a:pt x="103" y="53"/>
                </a:cubicBezTo>
                <a:cubicBezTo>
                  <a:pt x="104" y="51"/>
                  <a:pt x="106" y="51"/>
                  <a:pt x="107" y="51"/>
                </a:cubicBezTo>
                <a:cubicBezTo>
                  <a:pt x="108" y="51"/>
                  <a:pt x="110" y="51"/>
                  <a:pt x="111" y="53"/>
                </a:cubicBezTo>
                <a:cubicBezTo>
                  <a:pt x="111" y="54"/>
                  <a:pt x="112" y="56"/>
                  <a:pt x="112" y="58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6A6FF5EF-2F9C-45CC-A715-1207AE63A6C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69263" y="1398588"/>
            <a:ext cx="617538" cy="592138"/>
          </a:xfrm>
          <a:custGeom>
            <a:avLst/>
            <a:gdLst>
              <a:gd name="T0" fmla="*/ 204 w 204"/>
              <a:gd name="T1" fmla="*/ 53 h 193"/>
              <a:gd name="T2" fmla="*/ 191 w 204"/>
              <a:gd name="T3" fmla="*/ 51 h 193"/>
              <a:gd name="T4" fmla="*/ 186 w 204"/>
              <a:gd name="T5" fmla="*/ 57 h 193"/>
              <a:gd name="T6" fmla="*/ 176 w 204"/>
              <a:gd name="T7" fmla="*/ 68 h 193"/>
              <a:gd name="T8" fmla="*/ 186 w 204"/>
              <a:gd name="T9" fmla="*/ 69 h 193"/>
              <a:gd name="T10" fmla="*/ 0 w 204"/>
              <a:gd name="T11" fmla="*/ 193 h 193"/>
              <a:gd name="T12" fmla="*/ 11 w 204"/>
              <a:gd name="T13" fmla="*/ 179 h 193"/>
              <a:gd name="T14" fmla="*/ 24 w 204"/>
              <a:gd name="T15" fmla="*/ 135 h 193"/>
              <a:gd name="T16" fmla="*/ 38 w 204"/>
              <a:gd name="T17" fmla="*/ 179 h 193"/>
              <a:gd name="T18" fmla="*/ 51 w 204"/>
              <a:gd name="T19" fmla="*/ 135 h 193"/>
              <a:gd name="T20" fmla="*/ 65 w 204"/>
              <a:gd name="T21" fmla="*/ 179 h 193"/>
              <a:gd name="T22" fmla="*/ 78 w 204"/>
              <a:gd name="T23" fmla="*/ 133 h 193"/>
              <a:gd name="T24" fmla="*/ 92 w 204"/>
              <a:gd name="T25" fmla="*/ 179 h 193"/>
              <a:gd name="T26" fmla="*/ 105 w 204"/>
              <a:gd name="T27" fmla="*/ 126 h 193"/>
              <a:gd name="T28" fmla="*/ 119 w 204"/>
              <a:gd name="T29" fmla="*/ 179 h 193"/>
              <a:gd name="T30" fmla="*/ 132 w 204"/>
              <a:gd name="T31" fmla="*/ 115 h 193"/>
              <a:gd name="T32" fmla="*/ 145 w 204"/>
              <a:gd name="T33" fmla="*/ 179 h 193"/>
              <a:gd name="T34" fmla="*/ 159 w 204"/>
              <a:gd name="T35" fmla="*/ 97 h 193"/>
              <a:gd name="T36" fmla="*/ 172 w 204"/>
              <a:gd name="T37" fmla="*/ 179 h 193"/>
              <a:gd name="T38" fmla="*/ 168 w 204"/>
              <a:gd name="T39" fmla="*/ 76 h 193"/>
              <a:gd name="T40" fmla="*/ 146 w 204"/>
              <a:gd name="T41" fmla="*/ 94 h 193"/>
              <a:gd name="T42" fmla="*/ 138 w 204"/>
              <a:gd name="T43" fmla="*/ 99 h 193"/>
              <a:gd name="T44" fmla="*/ 120 w 204"/>
              <a:gd name="T45" fmla="*/ 109 h 193"/>
              <a:gd name="T46" fmla="*/ 43 w 204"/>
              <a:gd name="T47" fmla="*/ 130 h 193"/>
              <a:gd name="T48" fmla="*/ 33 w 204"/>
              <a:gd name="T49" fmla="*/ 130 h 193"/>
              <a:gd name="T50" fmla="*/ 27 w 204"/>
              <a:gd name="T51" fmla="*/ 130 h 193"/>
              <a:gd name="T52" fmla="*/ 10 w 204"/>
              <a:gd name="T53" fmla="*/ 115 h 193"/>
              <a:gd name="T54" fmla="*/ 29 w 204"/>
              <a:gd name="T55" fmla="*/ 117 h 193"/>
              <a:gd name="T56" fmla="*/ 114 w 204"/>
              <a:gd name="T57" fmla="*/ 98 h 193"/>
              <a:gd name="T58" fmla="*/ 176 w 204"/>
              <a:gd name="T59" fmla="*/ 49 h 193"/>
              <a:gd name="T60" fmla="*/ 181 w 204"/>
              <a:gd name="T61" fmla="*/ 43 h 193"/>
              <a:gd name="T62" fmla="*/ 173 w 204"/>
              <a:gd name="T63" fmla="*/ 31 h 193"/>
              <a:gd name="T64" fmla="*/ 7 w 204"/>
              <a:gd name="T65" fmla="*/ 49 h 193"/>
              <a:gd name="T66" fmla="*/ 105 w 204"/>
              <a:gd name="T67" fmla="*/ 49 h 193"/>
              <a:gd name="T68" fmla="*/ 7 w 204"/>
              <a:gd name="T69" fmla="*/ 49 h 193"/>
              <a:gd name="T70" fmla="*/ 56 w 204"/>
              <a:gd name="T71" fmla="*/ 85 h 193"/>
              <a:gd name="T72" fmla="*/ 56 w 204"/>
              <a:gd name="T73" fmla="*/ 13 h 193"/>
              <a:gd name="T74" fmla="*/ 53 w 204"/>
              <a:gd name="T75" fmla="*/ 62 h 193"/>
              <a:gd name="T76" fmla="*/ 53 w 204"/>
              <a:gd name="T77" fmla="*/ 53 h 193"/>
              <a:gd name="T78" fmla="*/ 45 w 204"/>
              <a:gd name="T79" fmla="*/ 51 h 193"/>
              <a:gd name="T80" fmla="*/ 38 w 204"/>
              <a:gd name="T81" fmla="*/ 46 h 193"/>
              <a:gd name="T82" fmla="*/ 38 w 204"/>
              <a:gd name="T83" fmla="*/ 37 h 193"/>
              <a:gd name="T84" fmla="*/ 47 w 204"/>
              <a:gd name="T85" fmla="*/ 31 h 193"/>
              <a:gd name="T86" fmla="*/ 53 w 204"/>
              <a:gd name="T87" fmla="*/ 24 h 193"/>
              <a:gd name="T88" fmla="*/ 58 w 204"/>
              <a:gd name="T89" fmla="*/ 29 h 193"/>
              <a:gd name="T90" fmla="*/ 73 w 204"/>
              <a:gd name="T91" fmla="*/ 34 h 193"/>
              <a:gd name="T92" fmla="*/ 67 w 204"/>
              <a:gd name="T93" fmla="*/ 39 h 193"/>
              <a:gd name="T94" fmla="*/ 61 w 204"/>
              <a:gd name="T95" fmla="*/ 37 h 193"/>
              <a:gd name="T96" fmla="*/ 58 w 204"/>
              <a:gd name="T97" fmla="*/ 46 h 193"/>
              <a:gd name="T98" fmla="*/ 66 w 204"/>
              <a:gd name="T99" fmla="*/ 48 h 193"/>
              <a:gd name="T100" fmla="*/ 74 w 204"/>
              <a:gd name="T101" fmla="*/ 53 h 193"/>
              <a:gd name="T102" fmla="*/ 74 w 204"/>
              <a:gd name="T103" fmla="*/ 63 h 193"/>
              <a:gd name="T104" fmla="*/ 64 w 204"/>
              <a:gd name="T105" fmla="*/ 69 h 193"/>
              <a:gd name="T106" fmla="*/ 58 w 204"/>
              <a:gd name="T107" fmla="*/ 76 h 193"/>
              <a:gd name="T108" fmla="*/ 53 w 204"/>
              <a:gd name="T109" fmla="*/ 69 h 193"/>
              <a:gd name="T110" fmla="*/ 35 w 204"/>
              <a:gd name="T111" fmla="*/ 64 h 193"/>
              <a:gd name="T112" fmla="*/ 41 w 204"/>
              <a:gd name="T113" fmla="*/ 59 h 193"/>
              <a:gd name="T114" fmla="*/ 49 w 204"/>
              <a:gd name="T115" fmla="*/ 62 h 193"/>
              <a:gd name="T116" fmla="*/ 58 w 204"/>
              <a:gd name="T117" fmla="*/ 63 h 193"/>
              <a:gd name="T118" fmla="*/ 63 w 204"/>
              <a:gd name="T119" fmla="*/ 56 h 193"/>
              <a:gd name="T120" fmla="*/ 58 w 204"/>
              <a:gd name="T121" fmla="*/ 63 h 193"/>
              <a:gd name="T122" fmla="*/ 53 w 204"/>
              <a:gd name="T123" fmla="*/ 36 h 193"/>
              <a:gd name="T124" fmla="*/ 49 w 204"/>
              <a:gd name="T125" fmla="*/ 4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4" h="193">
                <a:moveTo>
                  <a:pt x="204" y="22"/>
                </a:moveTo>
                <a:cubicBezTo>
                  <a:pt x="204" y="53"/>
                  <a:pt x="204" y="53"/>
                  <a:pt x="204" y="53"/>
                </a:cubicBezTo>
                <a:cubicBezTo>
                  <a:pt x="195" y="46"/>
                  <a:pt x="195" y="46"/>
                  <a:pt x="195" y="46"/>
                </a:cubicBezTo>
                <a:cubicBezTo>
                  <a:pt x="191" y="51"/>
                  <a:pt x="191" y="51"/>
                  <a:pt x="191" y="51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88" y="55"/>
                  <a:pt x="187" y="56"/>
                  <a:pt x="186" y="57"/>
                </a:cubicBezTo>
                <a:cubicBezTo>
                  <a:pt x="185" y="59"/>
                  <a:pt x="182" y="62"/>
                  <a:pt x="180" y="64"/>
                </a:cubicBezTo>
                <a:cubicBezTo>
                  <a:pt x="179" y="65"/>
                  <a:pt x="178" y="67"/>
                  <a:pt x="176" y="68"/>
                </a:cubicBezTo>
                <a:cubicBezTo>
                  <a:pt x="176" y="68"/>
                  <a:pt x="176" y="69"/>
                  <a:pt x="175" y="69"/>
                </a:cubicBezTo>
                <a:cubicBezTo>
                  <a:pt x="186" y="69"/>
                  <a:pt x="186" y="69"/>
                  <a:pt x="186" y="69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38" y="179"/>
                  <a:pt x="38" y="179"/>
                  <a:pt x="38" y="179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1" y="179"/>
                  <a:pt x="51" y="179"/>
                  <a:pt x="51" y="179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79"/>
                  <a:pt x="78" y="179"/>
                  <a:pt x="78" y="179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105" y="126"/>
                  <a:pt x="105" y="126"/>
                  <a:pt x="105" y="126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15"/>
                  <a:pt x="119" y="115"/>
                  <a:pt x="119" y="115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2" y="179"/>
                  <a:pt x="132" y="179"/>
                  <a:pt x="132" y="17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72" y="179"/>
                  <a:pt x="172" y="179"/>
                  <a:pt x="172" y="179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1" y="73"/>
                  <a:pt x="170" y="75"/>
                  <a:pt x="168" y="76"/>
                </a:cubicBezTo>
                <a:cubicBezTo>
                  <a:pt x="154" y="88"/>
                  <a:pt x="154" y="88"/>
                  <a:pt x="154" y="88"/>
                </a:cubicBezTo>
                <a:cubicBezTo>
                  <a:pt x="146" y="94"/>
                  <a:pt x="146" y="94"/>
                  <a:pt x="146" y="94"/>
                </a:cubicBezTo>
                <a:cubicBezTo>
                  <a:pt x="145" y="95"/>
                  <a:pt x="143" y="96"/>
                  <a:pt x="141" y="97"/>
                </a:cubicBezTo>
                <a:cubicBezTo>
                  <a:pt x="140" y="98"/>
                  <a:pt x="139" y="99"/>
                  <a:pt x="138" y="99"/>
                </a:cubicBezTo>
                <a:cubicBezTo>
                  <a:pt x="133" y="102"/>
                  <a:pt x="129" y="105"/>
                  <a:pt x="124" y="107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98" y="120"/>
                  <a:pt x="71" y="128"/>
                  <a:pt x="47" y="129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28" y="130"/>
                  <a:pt x="28" y="130"/>
                  <a:pt x="27" y="130"/>
                </a:cubicBezTo>
                <a:cubicBezTo>
                  <a:pt x="9" y="128"/>
                  <a:pt x="9" y="128"/>
                  <a:pt x="9" y="128"/>
                </a:cubicBezTo>
                <a:cubicBezTo>
                  <a:pt x="10" y="115"/>
                  <a:pt x="10" y="115"/>
                  <a:pt x="10" y="115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8" y="117"/>
                  <a:pt x="29" y="117"/>
                  <a:pt x="29" y="117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68" y="115"/>
                  <a:pt x="94" y="108"/>
                  <a:pt x="114" y="98"/>
                </a:cubicBezTo>
                <a:cubicBezTo>
                  <a:pt x="135" y="87"/>
                  <a:pt x="156" y="71"/>
                  <a:pt x="170" y="55"/>
                </a:cubicBezTo>
                <a:cubicBezTo>
                  <a:pt x="172" y="53"/>
                  <a:pt x="174" y="51"/>
                  <a:pt x="176" y="49"/>
                </a:cubicBezTo>
                <a:cubicBezTo>
                  <a:pt x="177" y="47"/>
                  <a:pt x="178" y="46"/>
                  <a:pt x="179" y="45"/>
                </a:cubicBezTo>
                <a:cubicBezTo>
                  <a:pt x="181" y="43"/>
                  <a:pt x="181" y="43"/>
                  <a:pt x="181" y="43"/>
                </a:cubicBezTo>
                <a:cubicBezTo>
                  <a:pt x="184" y="39"/>
                  <a:pt x="184" y="39"/>
                  <a:pt x="184" y="39"/>
                </a:cubicBezTo>
                <a:cubicBezTo>
                  <a:pt x="173" y="31"/>
                  <a:pt x="173" y="31"/>
                  <a:pt x="173" y="31"/>
                </a:cubicBezTo>
                <a:lnTo>
                  <a:pt x="204" y="22"/>
                </a:lnTo>
                <a:close/>
                <a:moveTo>
                  <a:pt x="7" y="49"/>
                </a:moveTo>
                <a:cubicBezTo>
                  <a:pt x="7" y="22"/>
                  <a:pt x="29" y="0"/>
                  <a:pt x="56" y="0"/>
                </a:cubicBezTo>
                <a:cubicBezTo>
                  <a:pt x="83" y="0"/>
                  <a:pt x="105" y="22"/>
                  <a:pt x="105" y="49"/>
                </a:cubicBezTo>
                <a:cubicBezTo>
                  <a:pt x="105" y="76"/>
                  <a:pt x="83" y="98"/>
                  <a:pt x="56" y="98"/>
                </a:cubicBezTo>
                <a:cubicBezTo>
                  <a:pt x="29" y="98"/>
                  <a:pt x="7" y="76"/>
                  <a:pt x="7" y="49"/>
                </a:cubicBezTo>
                <a:close/>
                <a:moveTo>
                  <a:pt x="20" y="49"/>
                </a:moveTo>
                <a:cubicBezTo>
                  <a:pt x="20" y="69"/>
                  <a:pt x="36" y="85"/>
                  <a:pt x="56" y="85"/>
                </a:cubicBezTo>
                <a:cubicBezTo>
                  <a:pt x="76" y="85"/>
                  <a:pt x="92" y="69"/>
                  <a:pt x="92" y="49"/>
                </a:cubicBezTo>
                <a:cubicBezTo>
                  <a:pt x="92" y="29"/>
                  <a:pt x="76" y="13"/>
                  <a:pt x="56" y="13"/>
                </a:cubicBezTo>
                <a:cubicBezTo>
                  <a:pt x="36" y="13"/>
                  <a:pt x="20" y="29"/>
                  <a:pt x="20" y="49"/>
                </a:cubicBezTo>
                <a:close/>
                <a:moveTo>
                  <a:pt x="53" y="62"/>
                </a:moveTo>
                <a:cubicBezTo>
                  <a:pt x="53" y="53"/>
                  <a:pt x="53" y="53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2" y="53"/>
                  <a:pt x="52" y="52"/>
                  <a:pt x="51" y="52"/>
                </a:cubicBezTo>
                <a:cubicBezTo>
                  <a:pt x="49" y="52"/>
                  <a:pt x="47" y="51"/>
                  <a:pt x="45" y="51"/>
                </a:cubicBezTo>
                <a:cubicBezTo>
                  <a:pt x="43" y="50"/>
                  <a:pt x="42" y="49"/>
                  <a:pt x="41" y="49"/>
                </a:cubicBezTo>
                <a:cubicBezTo>
                  <a:pt x="40" y="48"/>
                  <a:pt x="39" y="47"/>
                  <a:pt x="38" y="46"/>
                </a:cubicBezTo>
                <a:cubicBezTo>
                  <a:pt x="37" y="45"/>
                  <a:pt x="37" y="43"/>
                  <a:pt x="37" y="42"/>
                </a:cubicBezTo>
                <a:cubicBezTo>
                  <a:pt x="37" y="40"/>
                  <a:pt x="38" y="38"/>
                  <a:pt x="38" y="37"/>
                </a:cubicBezTo>
                <a:cubicBezTo>
                  <a:pt x="39" y="35"/>
                  <a:pt x="40" y="34"/>
                  <a:pt x="42" y="33"/>
                </a:cubicBezTo>
                <a:cubicBezTo>
                  <a:pt x="43" y="32"/>
                  <a:pt x="45" y="31"/>
                  <a:pt x="47" y="31"/>
                </a:cubicBezTo>
                <a:cubicBezTo>
                  <a:pt x="49" y="30"/>
                  <a:pt x="51" y="30"/>
                  <a:pt x="53" y="29"/>
                </a:cubicBezTo>
                <a:cubicBezTo>
                  <a:pt x="53" y="24"/>
                  <a:pt x="53" y="24"/>
                  <a:pt x="53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9"/>
                  <a:pt x="58" y="29"/>
                  <a:pt x="58" y="29"/>
                </a:cubicBezTo>
                <a:cubicBezTo>
                  <a:pt x="61" y="30"/>
                  <a:pt x="64" y="30"/>
                  <a:pt x="66" y="31"/>
                </a:cubicBezTo>
                <a:cubicBezTo>
                  <a:pt x="69" y="32"/>
                  <a:pt x="71" y="33"/>
                  <a:pt x="73" y="34"/>
                </a:cubicBezTo>
                <a:cubicBezTo>
                  <a:pt x="69" y="40"/>
                  <a:pt x="69" y="40"/>
                  <a:pt x="69" y="40"/>
                </a:cubicBezTo>
                <a:cubicBezTo>
                  <a:pt x="69" y="40"/>
                  <a:pt x="68" y="39"/>
                  <a:pt x="67" y="39"/>
                </a:cubicBezTo>
                <a:cubicBezTo>
                  <a:pt x="67" y="39"/>
                  <a:pt x="66" y="38"/>
                  <a:pt x="65" y="38"/>
                </a:cubicBezTo>
                <a:cubicBezTo>
                  <a:pt x="64" y="37"/>
                  <a:pt x="62" y="37"/>
                  <a:pt x="61" y="37"/>
                </a:cubicBezTo>
                <a:cubicBezTo>
                  <a:pt x="60" y="37"/>
                  <a:pt x="59" y="36"/>
                  <a:pt x="58" y="36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61" y="47"/>
                  <a:pt x="64" y="47"/>
                  <a:pt x="66" y="48"/>
                </a:cubicBezTo>
                <a:cubicBezTo>
                  <a:pt x="68" y="48"/>
                  <a:pt x="69" y="49"/>
                  <a:pt x="71" y="50"/>
                </a:cubicBezTo>
                <a:cubicBezTo>
                  <a:pt x="72" y="51"/>
                  <a:pt x="73" y="52"/>
                  <a:pt x="74" y="53"/>
                </a:cubicBezTo>
                <a:cubicBezTo>
                  <a:pt x="75" y="54"/>
                  <a:pt x="75" y="56"/>
                  <a:pt x="75" y="58"/>
                </a:cubicBezTo>
                <a:cubicBezTo>
                  <a:pt x="75" y="60"/>
                  <a:pt x="75" y="62"/>
                  <a:pt x="74" y="63"/>
                </a:cubicBezTo>
                <a:cubicBezTo>
                  <a:pt x="73" y="64"/>
                  <a:pt x="72" y="66"/>
                  <a:pt x="70" y="67"/>
                </a:cubicBezTo>
                <a:cubicBezTo>
                  <a:pt x="68" y="67"/>
                  <a:pt x="66" y="68"/>
                  <a:pt x="64" y="69"/>
                </a:cubicBezTo>
                <a:cubicBezTo>
                  <a:pt x="62" y="69"/>
                  <a:pt x="60" y="69"/>
                  <a:pt x="58" y="69"/>
                </a:cubicBezTo>
                <a:cubicBezTo>
                  <a:pt x="58" y="76"/>
                  <a:pt x="58" y="76"/>
                  <a:pt x="58" y="76"/>
                </a:cubicBezTo>
                <a:cubicBezTo>
                  <a:pt x="53" y="76"/>
                  <a:pt x="53" y="76"/>
                  <a:pt x="53" y="76"/>
                </a:cubicBezTo>
                <a:cubicBezTo>
                  <a:pt x="53" y="69"/>
                  <a:pt x="53" y="69"/>
                  <a:pt x="53" y="69"/>
                </a:cubicBezTo>
                <a:cubicBezTo>
                  <a:pt x="50" y="69"/>
                  <a:pt x="47" y="69"/>
                  <a:pt x="44" y="68"/>
                </a:cubicBezTo>
                <a:cubicBezTo>
                  <a:pt x="41" y="67"/>
                  <a:pt x="38" y="66"/>
                  <a:pt x="35" y="64"/>
                </a:cubicBezTo>
                <a:cubicBezTo>
                  <a:pt x="39" y="58"/>
                  <a:pt x="39" y="58"/>
                  <a:pt x="39" y="58"/>
                </a:cubicBezTo>
                <a:cubicBezTo>
                  <a:pt x="40" y="58"/>
                  <a:pt x="40" y="58"/>
                  <a:pt x="41" y="59"/>
                </a:cubicBezTo>
                <a:cubicBezTo>
                  <a:pt x="42" y="59"/>
                  <a:pt x="43" y="60"/>
                  <a:pt x="45" y="60"/>
                </a:cubicBezTo>
                <a:cubicBezTo>
                  <a:pt x="46" y="61"/>
                  <a:pt x="47" y="61"/>
                  <a:pt x="49" y="62"/>
                </a:cubicBezTo>
                <a:cubicBezTo>
                  <a:pt x="50" y="62"/>
                  <a:pt x="52" y="62"/>
                  <a:pt x="53" y="62"/>
                </a:cubicBezTo>
                <a:close/>
                <a:moveTo>
                  <a:pt x="58" y="63"/>
                </a:moveTo>
                <a:cubicBezTo>
                  <a:pt x="62" y="62"/>
                  <a:pt x="65" y="61"/>
                  <a:pt x="65" y="59"/>
                </a:cubicBezTo>
                <a:cubicBezTo>
                  <a:pt x="65" y="57"/>
                  <a:pt x="64" y="56"/>
                  <a:pt x="63" y="56"/>
                </a:cubicBezTo>
                <a:cubicBezTo>
                  <a:pt x="61" y="55"/>
                  <a:pt x="60" y="54"/>
                  <a:pt x="58" y="54"/>
                </a:cubicBezTo>
                <a:lnTo>
                  <a:pt x="58" y="63"/>
                </a:lnTo>
                <a:close/>
                <a:moveTo>
                  <a:pt x="53" y="45"/>
                </a:moveTo>
                <a:cubicBezTo>
                  <a:pt x="53" y="36"/>
                  <a:pt x="53" y="36"/>
                  <a:pt x="53" y="36"/>
                </a:cubicBezTo>
                <a:cubicBezTo>
                  <a:pt x="49" y="37"/>
                  <a:pt x="47" y="38"/>
                  <a:pt x="47" y="40"/>
                </a:cubicBezTo>
                <a:cubicBezTo>
                  <a:pt x="47" y="42"/>
                  <a:pt x="48" y="43"/>
                  <a:pt x="49" y="43"/>
                </a:cubicBezTo>
                <a:cubicBezTo>
                  <a:pt x="50" y="44"/>
                  <a:pt x="51" y="44"/>
                  <a:pt x="53" y="45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F058A1F-05BF-48BC-AF2F-2E6EFEFE5E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81650" y="1416050"/>
            <a:ext cx="849313" cy="554038"/>
          </a:xfrm>
          <a:custGeom>
            <a:avLst/>
            <a:gdLst>
              <a:gd name="T0" fmla="*/ 197 w 280"/>
              <a:gd name="T1" fmla="*/ 125 h 180"/>
              <a:gd name="T2" fmla="*/ 141 w 280"/>
              <a:gd name="T3" fmla="*/ 78 h 180"/>
              <a:gd name="T4" fmla="*/ 85 w 280"/>
              <a:gd name="T5" fmla="*/ 125 h 180"/>
              <a:gd name="T6" fmla="*/ 122 w 280"/>
              <a:gd name="T7" fmla="*/ 178 h 180"/>
              <a:gd name="T8" fmla="*/ 123 w 280"/>
              <a:gd name="T9" fmla="*/ 180 h 180"/>
              <a:gd name="T10" fmla="*/ 0 w 280"/>
              <a:gd name="T11" fmla="*/ 180 h 180"/>
              <a:gd name="T12" fmla="*/ 0 w 280"/>
              <a:gd name="T13" fmla="*/ 178 h 180"/>
              <a:gd name="T14" fmla="*/ 61 w 280"/>
              <a:gd name="T15" fmla="*/ 120 h 180"/>
              <a:gd name="T16" fmla="*/ 81 w 280"/>
              <a:gd name="T17" fmla="*/ 123 h 180"/>
              <a:gd name="T18" fmla="*/ 86 w 280"/>
              <a:gd name="T19" fmla="*/ 108 h 180"/>
              <a:gd name="T20" fmla="*/ 61 w 280"/>
              <a:gd name="T21" fmla="*/ 118 h 180"/>
              <a:gd name="T22" fmla="*/ 26 w 280"/>
              <a:gd name="T23" fmla="*/ 83 h 180"/>
              <a:gd name="T24" fmla="*/ 61 w 280"/>
              <a:gd name="T25" fmla="*/ 47 h 180"/>
              <a:gd name="T26" fmla="*/ 97 w 280"/>
              <a:gd name="T27" fmla="*/ 83 h 180"/>
              <a:gd name="T28" fmla="*/ 95 w 280"/>
              <a:gd name="T29" fmla="*/ 94 h 180"/>
              <a:gd name="T30" fmla="*/ 141 w 280"/>
              <a:gd name="T31" fmla="*/ 73 h 180"/>
              <a:gd name="T32" fmla="*/ 185 w 280"/>
              <a:gd name="T33" fmla="*/ 91 h 180"/>
              <a:gd name="T34" fmla="*/ 184 w 280"/>
              <a:gd name="T35" fmla="*/ 83 h 180"/>
              <a:gd name="T36" fmla="*/ 219 w 280"/>
              <a:gd name="T37" fmla="*/ 47 h 180"/>
              <a:gd name="T38" fmla="*/ 254 w 280"/>
              <a:gd name="T39" fmla="*/ 83 h 180"/>
              <a:gd name="T40" fmla="*/ 219 w 280"/>
              <a:gd name="T41" fmla="*/ 118 h 180"/>
              <a:gd name="T42" fmla="*/ 198 w 280"/>
              <a:gd name="T43" fmla="*/ 111 h 180"/>
              <a:gd name="T44" fmla="*/ 201 w 280"/>
              <a:gd name="T45" fmla="*/ 123 h 180"/>
              <a:gd name="T46" fmla="*/ 219 w 280"/>
              <a:gd name="T47" fmla="*/ 120 h 180"/>
              <a:gd name="T48" fmla="*/ 280 w 280"/>
              <a:gd name="T49" fmla="*/ 178 h 180"/>
              <a:gd name="T50" fmla="*/ 280 w 280"/>
              <a:gd name="T51" fmla="*/ 180 h 180"/>
              <a:gd name="T52" fmla="*/ 158 w 280"/>
              <a:gd name="T53" fmla="*/ 180 h 180"/>
              <a:gd name="T54" fmla="*/ 158 w 280"/>
              <a:gd name="T55" fmla="*/ 178 h 180"/>
              <a:gd name="T56" fmla="*/ 197 w 280"/>
              <a:gd name="T57" fmla="*/ 125 h 180"/>
              <a:gd name="T58" fmla="*/ 141 w 280"/>
              <a:gd name="T59" fmla="*/ 71 h 180"/>
              <a:gd name="T60" fmla="*/ 177 w 280"/>
              <a:gd name="T61" fmla="*/ 36 h 180"/>
              <a:gd name="T62" fmla="*/ 141 w 280"/>
              <a:gd name="T63" fmla="*/ 0 h 180"/>
              <a:gd name="T64" fmla="*/ 106 w 280"/>
              <a:gd name="T65" fmla="*/ 36 h 180"/>
              <a:gd name="T66" fmla="*/ 141 w 280"/>
              <a:gd name="T67" fmla="*/ 7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0" h="180">
                <a:moveTo>
                  <a:pt x="197" y="125"/>
                </a:moveTo>
                <a:cubicBezTo>
                  <a:pt x="192" y="98"/>
                  <a:pt x="168" y="78"/>
                  <a:pt x="141" y="78"/>
                </a:cubicBezTo>
                <a:cubicBezTo>
                  <a:pt x="114" y="78"/>
                  <a:pt x="90" y="98"/>
                  <a:pt x="85" y="125"/>
                </a:cubicBezTo>
                <a:cubicBezTo>
                  <a:pt x="106" y="134"/>
                  <a:pt x="121" y="154"/>
                  <a:pt x="122" y="178"/>
                </a:cubicBezTo>
                <a:cubicBezTo>
                  <a:pt x="123" y="180"/>
                  <a:pt x="123" y="180"/>
                  <a:pt x="123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46"/>
                  <a:pt x="29" y="120"/>
                  <a:pt x="61" y="120"/>
                </a:cubicBezTo>
                <a:cubicBezTo>
                  <a:pt x="68" y="120"/>
                  <a:pt x="75" y="121"/>
                  <a:pt x="81" y="123"/>
                </a:cubicBezTo>
                <a:cubicBezTo>
                  <a:pt x="82" y="118"/>
                  <a:pt x="83" y="113"/>
                  <a:pt x="86" y="108"/>
                </a:cubicBezTo>
                <a:cubicBezTo>
                  <a:pt x="79" y="114"/>
                  <a:pt x="71" y="118"/>
                  <a:pt x="61" y="118"/>
                </a:cubicBezTo>
                <a:cubicBezTo>
                  <a:pt x="42" y="118"/>
                  <a:pt x="26" y="102"/>
                  <a:pt x="26" y="83"/>
                </a:cubicBezTo>
                <a:cubicBezTo>
                  <a:pt x="26" y="63"/>
                  <a:pt x="42" y="47"/>
                  <a:pt x="61" y="47"/>
                </a:cubicBezTo>
                <a:cubicBezTo>
                  <a:pt x="81" y="47"/>
                  <a:pt x="97" y="63"/>
                  <a:pt x="97" y="83"/>
                </a:cubicBezTo>
                <a:cubicBezTo>
                  <a:pt x="97" y="87"/>
                  <a:pt x="96" y="91"/>
                  <a:pt x="95" y="94"/>
                </a:cubicBezTo>
                <a:cubicBezTo>
                  <a:pt x="106" y="81"/>
                  <a:pt x="123" y="73"/>
                  <a:pt x="141" y="73"/>
                </a:cubicBezTo>
                <a:cubicBezTo>
                  <a:pt x="158" y="73"/>
                  <a:pt x="173" y="80"/>
                  <a:pt x="185" y="91"/>
                </a:cubicBezTo>
                <a:cubicBezTo>
                  <a:pt x="184" y="89"/>
                  <a:pt x="184" y="86"/>
                  <a:pt x="184" y="83"/>
                </a:cubicBezTo>
                <a:cubicBezTo>
                  <a:pt x="184" y="63"/>
                  <a:pt x="199" y="47"/>
                  <a:pt x="219" y="47"/>
                </a:cubicBezTo>
                <a:cubicBezTo>
                  <a:pt x="239" y="47"/>
                  <a:pt x="254" y="63"/>
                  <a:pt x="254" y="83"/>
                </a:cubicBezTo>
                <a:cubicBezTo>
                  <a:pt x="254" y="102"/>
                  <a:pt x="239" y="118"/>
                  <a:pt x="219" y="118"/>
                </a:cubicBezTo>
                <a:cubicBezTo>
                  <a:pt x="211" y="118"/>
                  <a:pt x="204" y="115"/>
                  <a:pt x="198" y="111"/>
                </a:cubicBezTo>
                <a:cubicBezTo>
                  <a:pt x="199" y="115"/>
                  <a:pt x="200" y="119"/>
                  <a:pt x="201" y="123"/>
                </a:cubicBezTo>
                <a:cubicBezTo>
                  <a:pt x="207" y="121"/>
                  <a:pt x="213" y="120"/>
                  <a:pt x="219" y="120"/>
                </a:cubicBezTo>
                <a:cubicBezTo>
                  <a:pt x="251" y="120"/>
                  <a:pt x="278" y="146"/>
                  <a:pt x="280" y="178"/>
                </a:cubicBezTo>
                <a:cubicBezTo>
                  <a:pt x="280" y="180"/>
                  <a:pt x="280" y="180"/>
                  <a:pt x="280" y="180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58" y="178"/>
                  <a:pt x="158" y="178"/>
                  <a:pt x="158" y="178"/>
                </a:cubicBezTo>
                <a:cubicBezTo>
                  <a:pt x="159" y="153"/>
                  <a:pt x="175" y="133"/>
                  <a:pt x="197" y="125"/>
                </a:cubicBezTo>
                <a:close/>
                <a:moveTo>
                  <a:pt x="141" y="71"/>
                </a:moveTo>
                <a:cubicBezTo>
                  <a:pt x="161" y="71"/>
                  <a:pt x="177" y="55"/>
                  <a:pt x="177" y="36"/>
                </a:cubicBezTo>
                <a:cubicBezTo>
                  <a:pt x="177" y="16"/>
                  <a:pt x="161" y="0"/>
                  <a:pt x="141" y="0"/>
                </a:cubicBezTo>
                <a:cubicBezTo>
                  <a:pt x="122" y="0"/>
                  <a:pt x="106" y="16"/>
                  <a:pt x="106" y="36"/>
                </a:cubicBezTo>
                <a:cubicBezTo>
                  <a:pt x="106" y="55"/>
                  <a:pt x="122" y="71"/>
                  <a:pt x="141" y="71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C123D357-35F0-4033-914F-25187FD9A8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81363" y="1339850"/>
            <a:ext cx="706438" cy="709613"/>
          </a:xfrm>
          <a:custGeom>
            <a:avLst/>
            <a:gdLst>
              <a:gd name="T0" fmla="*/ 233 w 233"/>
              <a:gd name="T1" fmla="*/ 105 h 231"/>
              <a:gd name="T2" fmla="*/ 233 w 233"/>
              <a:gd name="T3" fmla="*/ 108 h 231"/>
              <a:gd name="T4" fmla="*/ 124 w 233"/>
              <a:gd name="T5" fmla="*/ 108 h 231"/>
              <a:gd name="T6" fmla="*/ 124 w 233"/>
              <a:gd name="T7" fmla="*/ 0 h 231"/>
              <a:gd name="T8" fmla="*/ 127 w 233"/>
              <a:gd name="T9" fmla="*/ 0 h 231"/>
              <a:gd name="T10" fmla="*/ 233 w 233"/>
              <a:gd name="T11" fmla="*/ 105 h 231"/>
              <a:gd name="T12" fmla="*/ 109 w 233"/>
              <a:gd name="T13" fmla="*/ 122 h 231"/>
              <a:gd name="T14" fmla="*/ 109 w 233"/>
              <a:gd name="T15" fmla="*/ 20 h 231"/>
              <a:gd name="T16" fmla="*/ 106 w 233"/>
              <a:gd name="T17" fmla="*/ 20 h 231"/>
              <a:gd name="T18" fmla="*/ 0 w 233"/>
              <a:gd name="T19" fmla="*/ 125 h 231"/>
              <a:gd name="T20" fmla="*/ 106 w 233"/>
              <a:gd name="T21" fmla="*/ 231 h 231"/>
              <a:gd name="T22" fmla="*/ 212 w 233"/>
              <a:gd name="T23" fmla="*/ 125 h 231"/>
              <a:gd name="T24" fmla="*/ 212 w 233"/>
              <a:gd name="T25" fmla="*/ 122 h 231"/>
              <a:gd name="T26" fmla="*/ 109 w 233"/>
              <a:gd name="T27" fmla="*/ 12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3" h="231">
                <a:moveTo>
                  <a:pt x="233" y="105"/>
                </a:moveTo>
                <a:cubicBezTo>
                  <a:pt x="233" y="108"/>
                  <a:pt x="233" y="108"/>
                  <a:pt x="233" y="108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4" y="0"/>
                  <a:pt x="124" y="0"/>
                  <a:pt x="124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85" y="0"/>
                  <a:pt x="233" y="47"/>
                  <a:pt x="233" y="105"/>
                </a:cubicBezTo>
                <a:close/>
                <a:moveTo>
                  <a:pt x="109" y="122"/>
                </a:moveTo>
                <a:cubicBezTo>
                  <a:pt x="109" y="20"/>
                  <a:pt x="109" y="20"/>
                  <a:pt x="109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48" y="20"/>
                  <a:pt x="0" y="67"/>
                  <a:pt x="0" y="125"/>
                </a:cubicBezTo>
                <a:cubicBezTo>
                  <a:pt x="0" y="184"/>
                  <a:pt x="48" y="231"/>
                  <a:pt x="106" y="231"/>
                </a:cubicBezTo>
                <a:cubicBezTo>
                  <a:pt x="164" y="231"/>
                  <a:pt x="212" y="184"/>
                  <a:pt x="212" y="125"/>
                </a:cubicBezTo>
                <a:cubicBezTo>
                  <a:pt x="212" y="122"/>
                  <a:pt x="212" y="122"/>
                  <a:pt x="212" y="122"/>
                </a:cubicBezTo>
                <a:lnTo>
                  <a:pt x="109" y="122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8743D49-2033-488B-9E68-71FF526DC08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146" y="3512130"/>
            <a:ext cx="11527270" cy="27225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Diagram beszúrásához kattintson az ikonra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CDC733-11DD-4D4E-AB01-DCDC876D6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7469" y="2115276"/>
            <a:ext cx="2153950" cy="820568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Value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2C52AE7-EC6A-4497-8871-CF4F0C0BD6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6596" y="2115276"/>
            <a:ext cx="2153950" cy="820568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Value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591683-23DA-41F4-BE2D-00E1832F1A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5723" y="2115276"/>
            <a:ext cx="2153950" cy="820568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Value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F7B5C01-EF61-40CD-94E3-6F0B7CF954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4850" y="2115276"/>
            <a:ext cx="2153950" cy="820568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Value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9739D472-BC94-4DE7-9063-233D471018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63978" y="2115276"/>
            <a:ext cx="2153950" cy="820568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Value</a:t>
            </a:r>
          </a:p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482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ADDF91-B306-4C3A-BA7A-3B355AEF1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8229" y="2373981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B8F9A66-5EC3-4BB0-981A-23E2DBF791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276" y="2373981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EAB624E-4C5B-4C8D-AD31-407526798E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8323" y="2373980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4D2C-0D08-433A-B4A5-68048C3E61AB}"/>
              </a:ext>
            </a:extLst>
          </p:cNvPr>
          <p:cNvSpPr/>
          <p:nvPr userDrawn="1"/>
        </p:nvSpPr>
        <p:spPr>
          <a:xfrm>
            <a:off x="298229" y="1438930"/>
            <a:ext cx="3735448" cy="61303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931A4-05B2-44A0-84CD-270A4AD4E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229" y="1505663"/>
            <a:ext cx="3735448" cy="500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1EB4D2C-0D08-433A-B4A5-68048C3E61AB}"/>
              </a:ext>
            </a:extLst>
          </p:cNvPr>
          <p:cNvSpPr/>
          <p:nvPr userDrawn="1"/>
        </p:nvSpPr>
        <p:spPr>
          <a:xfrm>
            <a:off x="4228276" y="1438930"/>
            <a:ext cx="3735448" cy="61303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2C931A4-05B2-44A0-84CD-270A4AD4E1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8276" y="1505663"/>
            <a:ext cx="3735448" cy="500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1EB4D2C-0D08-433A-B4A5-68048C3E61AB}"/>
              </a:ext>
            </a:extLst>
          </p:cNvPr>
          <p:cNvSpPr/>
          <p:nvPr userDrawn="1"/>
        </p:nvSpPr>
        <p:spPr>
          <a:xfrm>
            <a:off x="8153400" y="1438930"/>
            <a:ext cx="3735448" cy="61303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2C931A4-05B2-44A0-84CD-270A4AD4E1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3400" y="1505663"/>
            <a:ext cx="3735448" cy="500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70071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ADDF91-B306-4C3A-BA7A-3B355AEF1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8229" y="2373981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B8F9A66-5EC3-4BB0-981A-23E2DBF791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276" y="2373981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4D2C-0D08-433A-B4A5-68048C3E61AB}"/>
              </a:ext>
            </a:extLst>
          </p:cNvPr>
          <p:cNvSpPr/>
          <p:nvPr userDrawn="1"/>
        </p:nvSpPr>
        <p:spPr>
          <a:xfrm>
            <a:off x="298229" y="1438930"/>
            <a:ext cx="3735448" cy="61303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931A4-05B2-44A0-84CD-270A4AD4E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229" y="1505663"/>
            <a:ext cx="3735448" cy="500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1EB4D2C-0D08-433A-B4A5-68048C3E61AB}"/>
              </a:ext>
            </a:extLst>
          </p:cNvPr>
          <p:cNvSpPr/>
          <p:nvPr userDrawn="1"/>
        </p:nvSpPr>
        <p:spPr>
          <a:xfrm>
            <a:off x="4228276" y="1438930"/>
            <a:ext cx="3735448" cy="61303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2C931A4-05B2-44A0-84CD-270A4AD4E1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8276" y="1505663"/>
            <a:ext cx="3735448" cy="500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79771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ADDF91-B306-4C3A-BA7A-3B355AEF1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8229" y="3091543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B8F9A66-5EC3-4BB0-981A-23E2DBF791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8276" y="3091543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EAB624E-4C5B-4C8D-AD31-407526798E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8323" y="3091542"/>
            <a:ext cx="3735448" cy="2844800"/>
          </a:xfrm>
          <a:ln>
            <a:solidFill>
              <a:srgbClr val="106496"/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4D2C-0D08-433A-B4A5-68048C3E61AB}"/>
              </a:ext>
            </a:extLst>
          </p:cNvPr>
          <p:cNvSpPr/>
          <p:nvPr userDrawn="1"/>
        </p:nvSpPr>
        <p:spPr>
          <a:xfrm>
            <a:off x="298229" y="1030514"/>
            <a:ext cx="11595542" cy="178525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931A4-05B2-44A0-84CD-270A4AD4E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875" y="1246188"/>
            <a:ext cx="11017250" cy="500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EE76DC-B90B-4244-9475-1FE26D74D9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0875" y="1923142"/>
            <a:ext cx="11017250" cy="7230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9812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8D26-39FB-4AB9-90E3-2EFBE9F4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0B8A-E785-455E-AF07-9F4818ED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96108-9A6C-4FD8-8E97-3CB7F94D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2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96076-3D83-46CA-86A0-07253E8A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04BAE-9F39-47FB-91E4-4EA06121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5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5E5E-390B-48F9-8006-15D88D43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7737-A8CF-45D2-AFF2-43CB9AC0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3C94-805D-441B-A52E-099FB096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5EFD701-138D-44FA-BF50-07515DF768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7600" y="1288473"/>
            <a:ext cx="4495800" cy="487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820E002-23C6-4BD3-A5D5-86AB0F9BBE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38" y="2411268"/>
            <a:ext cx="2992293" cy="365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3B5FF"/>
                </a:solidFill>
              </a:defRPr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25963A-BD4B-4DB0-9498-0E7E5F925C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638" y="2936731"/>
            <a:ext cx="2992438" cy="192621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lnSpc>
                <a:spcPct val="200000"/>
              </a:lnSpc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5C6D49D-A4B4-4947-AE5B-6E2C7A814C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02924" y="1288473"/>
            <a:ext cx="2992293" cy="365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3B5FF"/>
                </a:solidFill>
              </a:defRPr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AEA75DD-1E80-43EB-9388-E077249379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02924" y="1813936"/>
            <a:ext cx="2992438" cy="138646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lnSpc>
                <a:spcPct val="200000"/>
              </a:lnSpc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D4454C-64B4-470C-888F-2814A1E485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2924" y="3781714"/>
            <a:ext cx="2992293" cy="365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3B5FF"/>
                </a:solidFill>
              </a:defRPr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C0A36EE-CC69-4A80-90D1-CA0779ED88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2924" y="4307177"/>
            <a:ext cx="2992438" cy="1484023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lnSpc>
                <a:spcPct val="200000"/>
              </a:lnSpc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37091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A7FF48-FBF0-43BC-BEBC-0520DE70B884}"/>
              </a:ext>
            </a:extLst>
          </p:cNvPr>
          <p:cNvSpPr/>
          <p:nvPr userDrawn="1"/>
        </p:nvSpPr>
        <p:spPr>
          <a:xfrm>
            <a:off x="0" y="1125425"/>
            <a:ext cx="12192000" cy="5202803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25E5E-390B-48F9-8006-15D88D43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7737-A8CF-45D2-AFF2-43CB9AC0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3C94-805D-441B-A52E-099FB096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0CFD2F90-4502-4680-AEC6-375E3A5F6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2616200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4536E7C6-9957-4343-836C-67F3A81FA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2938" y="1940692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0A0DA8DF-6FA0-476D-B705-0519213D86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2042" y="1940692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042F8A69-5826-4C98-8ADE-4A91FF8E3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0440" y="2676002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8EF4D8A4-E6D4-4F6E-A710-F57B7644C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62332" y="1956296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BD85F83-6127-4DB6-A8E2-A89F10089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7588" y="2707076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67D9F8B5-13C5-4531-A19C-6D66731F08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422958" y="4722128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136166D1-0AE1-4A40-B27E-B99B575FC1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09619" y="4567119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8" name="Text Placeholder 105">
            <a:extLst>
              <a:ext uri="{FF2B5EF4-FFF2-40B4-BE49-F238E27FC236}">
                <a16:creationId xmlns:a16="http://schemas.microsoft.com/office/drawing/2014/main" id="{431DFA90-EAB2-4D46-BA85-17D640D259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39536" y="5085383"/>
            <a:ext cx="1903924" cy="55242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0" name="Text Placeholder 105">
            <a:extLst>
              <a:ext uri="{FF2B5EF4-FFF2-40B4-BE49-F238E27FC236}">
                <a16:creationId xmlns:a16="http://schemas.microsoft.com/office/drawing/2014/main" id="{555D2AD0-C149-4922-9A71-BF8E0B84EF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51982" y="4537333"/>
            <a:ext cx="1592262" cy="4603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200" b="1" dirty="0" smtClean="0">
                <a:solidFill>
                  <a:srgbClr val="232635"/>
                </a:solidFill>
              </a:defRPr>
            </a:lvl1pPr>
            <a:lvl2pPr marL="4572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lang="en-US" sz="1200" b="1" dirty="0" smtClean="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1" name="Freeform 77">
            <a:extLst>
              <a:ext uri="{FF2B5EF4-FFF2-40B4-BE49-F238E27FC236}">
                <a16:creationId xmlns:a16="http://schemas.microsoft.com/office/drawing/2014/main" id="{E5A34F8B-38D2-4DEB-8B97-D9AE2FCE7E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719218" y="5101048"/>
            <a:ext cx="385763" cy="357188"/>
          </a:xfrm>
          <a:custGeom>
            <a:avLst/>
            <a:gdLst>
              <a:gd name="T0" fmla="*/ 127 w 127"/>
              <a:gd name="T1" fmla="*/ 24 h 117"/>
              <a:gd name="T2" fmla="*/ 122 w 127"/>
              <a:gd name="T3" fmla="*/ 29 h 117"/>
              <a:gd name="T4" fmla="*/ 5 w 127"/>
              <a:gd name="T5" fmla="*/ 29 h 117"/>
              <a:gd name="T6" fmla="*/ 0 w 127"/>
              <a:gd name="T7" fmla="*/ 24 h 117"/>
              <a:gd name="T8" fmla="*/ 0 w 127"/>
              <a:gd name="T9" fmla="*/ 5 h 117"/>
              <a:gd name="T10" fmla="*/ 5 w 127"/>
              <a:gd name="T11" fmla="*/ 0 h 117"/>
              <a:gd name="T12" fmla="*/ 122 w 127"/>
              <a:gd name="T13" fmla="*/ 0 h 117"/>
              <a:gd name="T14" fmla="*/ 127 w 127"/>
              <a:gd name="T15" fmla="*/ 5 h 117"/>
              <a:gd name="T16" fmla="*/ 127 w 127"/>
              <a:gd name="T17" fmla="*/ 24 h 117"/>
              <a:gd name="T18" fmla="*/ 122 w 127"/>
              <a:gd name="T19" fmla="*/ 113 h 117"/>
              <a:gd name="T20" fmla="*/ 117 w 127"/>
              <a:gd name="T21" fmla="*/ 117 h 117"/>
              <a:gd name="T22" fmla="*/ 9 w 127"/>
              <a:gd name="T23" fmla="*/ 117 h 117"/>
              <a:gd name="T24" fmla="*/ 5 w 127"/>
              <a:gd name="T25" fmla="*/ 113 h 117"/>
              <a:gd name="T26" fmla="*/ 5 w 127"/>
              <a:gd name="T27" fmla="*/ 39 h 117"/>
              <a:gd name="T28" fmla="*/ 9 w 127"/>
              <a:gd name="T29" fmla="*/ 34 h 117"/>
              <a:gd name="T30" fmla="*/ 117 w 127"/>
              <a:gd name="T31" fmla="*/ 34 h 117"/>
              <a:gd name="T32" fmla="*/ 122 w 127"/>
              <a:gd name="T33" fmla="*/ 39 h 117"/>
              <a:gd name="T34" fmla="*/ 122 w 127"/>
              <a:gd name="T35" fmla="*/ 113 h 117"/>
              <a:gd name="T36" fmla="*/ 73 w 127"/>
              <a:gd name="T37" fmla="*/ 49 h 117"/>
              <a:gd name="T38" fmla="*/ 54 w 127"/>
              <a:gd name="T39" fmla="*/ 49 h 117"/>
              <a:gd name="T40" fmla="*/ 49 w 127"/>
              <a:gd name="T41" fmla="*/ 54 h 117"/>
              <a:gd name="T42" fmla="*/ 54 w 127"/>
              <a:gd name="T43" fmla="*/ 59 h 117"/>
              <a:gd name="T44" fmla="*/ 73 w 127"/>
              <a:gd name="T45" fmla="*/ 59 h 117"/>
              <a:gd name="T46" fmla="*/ 78 w 127"/>
              <a:gd name="T47" fmla="*/ 54 h 117"/>
              <a:gd name="T48" fmla="*/ 73 w 127"/>
              <a:gd name="T49" fmla="*/ 4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" h="117">
                <a:moveTo>
                  <a:pt x="127" y="24"/>
                </a:moveTo>
                <a:cubicBezTo>
                  <a:pt x="127" y="27"/>
                  <a:pt x="125" y="29"/>
                  <a:pt x="122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2" y="29"/>
                  <a:pt x="0" y="27"/>
                  <a:pt x="0" y="2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5" y="0"/>
                  <a:pt x="127" y="2"/>
                  <a:pt x="127" y="5"/>
                </a:cubicBezTo>
                <a:lnTo>
                  <a:pt x="127" y="24"/>
                </a:lnTo>
                <a:close/>
                <a:moveTo>
                  <a:pt x="122" y="113"/>
                </a:moveTo>
                <a:cubicBezTo>
                  <a:pt x="122" y="115"/>
                  <a:pt x="120" y="117"/>
                  <a:pt x="117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7" y="117"/>
                  <a:pt x="5" y="115"/>
                  <a:pt x="5" y="113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6"/>
                  <a:pt x="7" y="34"/>
                  <a:pt x="9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20" y="34"/>
                  <a:pt x="122" y="36"/>
                  <a:pt x="122" y="39"/>
                </a:cubicBezTo>
                <a:lnTo>
                  <a:pt x="122" y="113"/>
                </a:lnTo>
                <a:close/>
                <a:moveTo>
                  <a:pt x="73" y="49"/>
                </a:moveTo>
                <a:cubicBezTo>
                  <a:pt x="54" y="49"/>
                  <a:pt x="54" y="49"/>
                  <a:pt x="54" y="49"/>
                </a:cubicBezTo>
                <a:cubicBezTo>
                  <a:pt x="51" y="49"/>
                  <a:pt x="49" y="51"/>
                  <a:pt x="49" y="54"/>
                </a:cubicBezTo>
                <a:cubicBezTo>
                  <a:pt x="49" y="56"/>
                  <a:pt x="51" y="59"/>
                  <a:pt x="54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6" y="59"/>
                  <a:pt x="78" y="56"/>
                  <a:pt x="78" y="54"/>
                </a:cubicBezTo>
                <a:cubicBezTo>
                  <a:pt x="78" y="51"/>
                  <a:pt x="76" y="49"/>
                  <a:pt x="73" y="49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78">
            <a:extLst>
              <a:ext uri="{FF2B5EF4-FFF2-40B4-BE49-F238E27FC236}">
                <a16:creationId xmlns:a16="http://schemas.microsoft.com/office/drawing/2014/main" id="{EBD99E91-9FE7-433D-896E-EB3A31D8EE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815442" y="5147469"/>
            <a:ext cx="242888" cy="407988"/>
          </a:xfrm>
          <a:custGeom>
            <a:avLst/>
            <a:gdLst>
              <a:gd name="T0" fmla="*/ 80 w 80"/>
              <a:gd name="T1" fmla="*/ 120 h 133"/>
              <a:gd name="T2" fmla="*/ 67 w 80"/>
              <a:gd name="T3" fmla="*/ 133 h 133"/>
              <a:gd name="T4" fmla="*/ 14 w 80"/>
              <a:gd name="T5" fmla="*/ 133 h 133"/>
              <a:gd name="T6" fmla="*/ 0 w 80"/>
              <a:gd name="T7" fmla="*/ 120 h 133"/>
              <a:gd name="T8" fmla="*/ 0 w 80"/>
              <a:gd name="T9" fmla="*/ 13 h 133"/>
              <a:gd name="T10" fmla="*/ 14 w 80"/>
              <a:gd name="T11" fmla="*/ 0 h 133"/>
              <a:gd name="T12" fmla="*/ 67 w 80"/>
              <a:gd name="T13" fmla="*/ 0 h 133"/>
              <a:gd name="T14" fmla="*/ 80 w 80"/>
              <a:gd name="T15" fmla="*/ 13 h 133"/>
              <a:gd name="T16" fmla="*/ 80 w 80"/>
              <a:gd name="T17" fmla="*/ 120 h 133"/>
              <a:gd name="T18" fmla="*/ 70 w 80"/>
              <a:gd name="T19" fmla="*/ 30 h 133"/>
              <a:gd name="T20" fmla="*/ 67 w 80"/>
              <a:gd name="T21" fmla="*/ 27 h 133"/>
              <a:gd name="T22" fmla="*/ 14 w 80"/>
              <a:gd name="T23" fmla="*/ 27 h 133"/>
              <a:gd name="T24" fmla="*/ 10 w 80"/>
              <a:gd name="T25" fmla="*/ 30 h 133"/>
              <a:gd name="T26" fmla="*/ 10 w 80"/>
              <a:gd name="T27" fmla="*/ 103 h 133"/>
              <a:gd name="T28" fmla="*/ 14 w 80"/>
              <a:gd name="T29" fmla="*/ 106 h 133"/>
              <a:gd name="T30" fmla="*/ 67 w 80"/>
              <a:gd name="T31" fmla="*/ 106 h 133"/>
              <a:gd name="T32" fmla="*/ 70 w 80"/>
              <a:gd name="T33" fmla="*/ 103 h 133"/>
              <a:gd name="T34" fmla="*/ 70 w 80"/>
              <a:gd name="T35" fmla="*/ 30 h 133"/>
              <a:gd name="T36" fmla="*/ 48 w 80"/>
              <a:gd name="T37" fmla="*/ 13 h 133"/>
              <a:gd name="T38" fmla="*/ 32 w 80"/>
              <a:gd name="T39" fmla="*/ 13 h 133"/>
              <a:gd name="T40" fmla="*/ 30 w 80"/>
              <a:gd name="T41" fmla="*/ 15 h 133"/>
              <a:gd name="T42" fmla="*/ 32 w 80"/>
              <a:gd name="T43" fmla="*/ 17 h 133"/>
              <a:gd name="T44" fmla="*/ 48 w 80"/>
              <a:gd name="T45" fmla="*/ 17 h 133"/>
              <a:gd name="T46" fmla="*/ 50 w 80"/>
              <a:gd name="T47" fmla="*/ 15 h 133"/>
              <a:gd name="T48" fmla="*/ 48 w 80"/>
              <a:gd name="T49" fmla="*/ 13 h 133"/>
              <a:gd name="T50" fmla="*/ 40 w 80"/>
              <a:gd name="T51" fmla="*/ 111 h 133"/>
              <a:gd name="T52" fmla="*/ 32 w 80"/>
              <a:gd name="T53" fmla="*/ 120 h 133"/>
              <a:gd name="T54" fmla="*/ 40 w 80"/>
              <a:gd name="T55" fmla="*/ 128 h 133"/>
              <a:gd name="T56" fmla="*/ 48 w 80"/>
              <a:gd name="T57" fmla="*/ 120 h 133"/>
              <a:gd name="T58" fmla="*/ 40 w 80"/>
              <a:gd name="T59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" h="133">
                <a:moveTo>
                  <a:pt x="80" y="120"/>
                </a:moveTo>
                <a:cubicBezTo>
                  <a:pt x="80" y="127"/>
                  <a:pt x="74" y="133"/>
                  <a:pt x="67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6" y="133"/>
                  <a:pt x="0" y="127"/>
                  <a:pt x="0" y="120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4" y="0"/>
                  <a:pt x="80" y="6"/>
                  <a:pt x="80" y="13"/>
                </a:cubicBezTo>
                <a:lnTo>
                  <a:pt x="80" y="120"/>
                </a:lnTo>
                <a:close/>
                <a:moveTo>
                  <a:pt x="70" y="30"/>
                </a:moveTo>
                <a:cubicBezTo>
                  <a:pt x="70" y="28"/>
                  <a:pt x="68" y="27"/>
                  <a:pt x="67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0" y="28"/>
                  <a:pt x="10" y="30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0" y="105"/>
                  <a:pt x="12" y="106"/>
                  <a:pt x="14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8" y="106"/>
                  <a:pt x="70" y="105"/>
                  <a:pt x="70" y="103"/>
                </a:cubicBezTo>
                <a:lnTo>
                  <a:pt x="70" y="30"/>
                </a:lnTo>
                <a:close/>
                <a:moveTo>
                  <a:pt x="48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1" y="13"/>
                  <a:pt x="30" y="14"/>
                  <a:pt x="30" y="15"/>
                </a:cubicBezTo>
                <a:cubicBezTo>
                  <a:pt x="30" y="16"/>
                  <a:pt x="31" y="17"/>
                  <a:pt x="32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50" y="16"/>
                  <a:pt x="50" y="15"/>
                </a:cubicBezTo>
                <a:cubicBezTo>
                  <a:pt x="50" y="14"/>
                  <a:pt x="49" y="13"/>
                  <a:pt x="48" y="13"/>
                </a:cubicBezTo>
                <a:close/>
                <a:moveTo>
                  <a:pt x="40" y="111"/>
                </a:moveTo>
                <a:cubicBezTo>
                  <a:pt x="36" y="111"/>
                  <a:pt x="32" y="115"/>
                  <a:pt x="32" y="120"/>
                </a:cubicBezTo>
                <a:cubicBezTo>
                  <a:pt x="32" y="124"/>
                  <a:pt x="36" y="128"/>
                  <a:pt x="40" y="128"/>
                </a:cubicBezTo>
                <a:cubicBezTo>
                  <a:pt x="45" y="128"/>
                  <a:pt x="48" y="124"/>
                  <a:pt x="48" y="120"/>
                </a:cubicBezTo>
                <a:cubicBezTo>
                  <a:pt x="48" y="115"/>
                  <a:pt x="45" y="111"/>
                  <a:pt x="40" y="111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79">
            <a:extLst>
              <a:ext uri="{FF2B5EF4-FFF2-40B4-BE49-F238E27FC236}">
                <a16:creationId xmlns:a16="http://schemas.microsoft.com/office/drawing/2014/main" id="{97C5D66B-0B6B-48DD-ADB0-457B0BCE0C45}"/>
              </a:ext>
            </a:extLst>
          </p:cNvPr>
          <p:cNvSpPr>
            <a:spLocks/>
          </p:cNvSpPr>
          <p:nvPr userDrawn="1"/>
        </p:nvSpPr>
        <p:spPr bwMode="auto">
          <a:xfrm>
            <a:off x="6388326" y="5783374"/>
            <a:ext cx="415925" cy="361950"/>
          </a:xfrm>
          <a:custGeom>
            <a:avLst/>
            <a:gdLst>
              <a:gd name="T0" fmla="*/ 137 w 137"/>
              <a:gd name="T1" fmla="*/ 111 h 118"/>
              <a:gd name="T2" fmla="*/ 130 w 137"/>
              <a:gd name="T3" fmla="*/ 118 h 118"/>
              <a:gd name="T4" fmla="*/ 105 w 137"/>
              <a:gd name="T5" fmla="*/ 118 h 118"/>
              <a:gd name="T6" fmla="*/ 98 w 137"/>
              <a:gd name="T7" fmla="*/ 111 h 118"/>
              <a:gd name="T8" fmla="*/ 98 w 137"/>
              <a:gd name="T9" fmla="*/ 86 h 118"/>
              <a:gd name="T10" fmla="*/ 105 w 137"/>
              <a:gd name="T11" fmla="*/ 79 h 118"/>
              <a:gd name="T12" fmla="*/ 113 w 137"/>
              <a:gd name="T13" fmla="*/ 79 h 118"/>
              <a:gd name="T14" fmla="*/ 113 w 137"/>
              <a:gd name="T15" fmla="*/ 64 h 118"/>
              <a:gd name="T16" fmla="*/ 73 w 137"/>
              <a:gd name="T17" fmla="*/ 64 h 118"/>
              <a:gd name="T18" fmla="*/ 73 w 137"/>
              <a:gd name="T19" fmla="*/ 79 h 118"/>
              <a:gd name="T20" fmla="*/ 81 w 137"/>
              <a:gd name="T21" fmla="*/ 79 h 118"/>
              <a:gd name="T22" fmla="*/ 88 w 137"/>
              <a:gd name="T23" fmla="*/ 86 h 118"/>
              <a:gd name="T24" fmla="*/ 88 w 137"/>
              <a:gd name="T25" fmla="*/ 111 h 118"/>
              <a:gd name="T26" fmla="*/ 81 w 137"/>
              <a:gd name="T27" fmla="*/ 118 h 118"/>
              <a:gd name="T28" fmla="*/ 56 w 137"/>
              <a:gd name="T29" fmla="*/ 118 h 118"/>
              <a:gd name="T30" fmla="*/ 49 w 137"/>
              <a:gd name="T31" fmla="*/ 111 h 118"/>
              <a:gd name="T32" fmla="*/ 49 w 137"/>
              <a:gd name="T33" fmla="*/ 86 h 118"/>
              <a:gd name="T34" fmla="*/ 56 w 137"/>
              <a:gd name="T35" fmla="*/ 79 h 118"/>
              <a:gd name="T36" fmla="*/ 64 w 137"/>
              <a:gd name="T37" fmla="*/ 79 h 118"/>
              <a:gd name="T38" fmla="*/ 64 w 137"/>
              <a:gd name="T39" fmla="*/ 64 h 118"/>
              <a:gd name="T40" fmla="*/ 24 w 137"/>
              <a:gd name="T41" fmla="*/ 64 h 118"/>
              <a:gd name="T42" fmla="*/ 24 w 137"/>
              <a:gd name="T43" fmla="*/ 79 h 118"/>
              <a:gd name="T44" fmla="*/ 32 w 137"/>
              <a:gd name="T45" fmla="*/ 79 h 118"/>
              <a:gd name="T46" fmla="*/ 39 w 137"/>
              <a:gd name="T47" fmla="*/ 86 h 118"/>
              <a:gd name="T48" fmla="*/ 39 w 137"/>
              <a:gd name="T49" fmla="*/ 111 h 118"/>
              <a:gd name="T50" fmla="*/ 32 w 137"/>
              <a:gd name="T51" fmla="*/ 118 h 118"/>
              <a:gd name="T52" fmla="*/ 7 w 137"/>
              <a:gd name="T53" fmla="*/ 118 h 118"/>
              <a:gd name="T54" fmla="*/ 0 w 137"/>
              <a:gd name="T55" fmla="*/ 111 h 118"/>
              <a:gd name="T56" fmla="*/ 0 w 137"/>
              <a:gd name="T57" fmla="*/ 86 h 118"/>
              <a:gd name="T58" fmla="*/ 7 w 137"/>
              <a:gd name="T59" fmla="*/ 79 h 118"/>
              <a:gd name="T60" fmla="*/ 14 w 137"/>
              <a:gd name="T61" fmla="*/ 79 h 118"/>
              <a:gd name="T62" fmla="*/ 14 w 137"/>
              <a:gd name="T63" fmla="*/ 64 h 118"/>
              <a:gd name="T64" fmla="*/ 24 w 137"/>
              <a:gd name="T65" fmla="*/ 54 h 118"/>
              <a:gd name="T66" fmla="*/ 64 w 137"/>
              <a:gd name="T67" fmla="*/ 54 h 118"/>
              <a:gd name="T68" fmla="*/ 64 w 137"/>
              <a:gd name="T69" fmla="*/ 39 h 118"/>
              <a:gd name="T70" fmla="*/ 56 w 137"/>
              <a:gd name="T71" fmla="*/ 39 h 118"/>
              <a:gd name="T72" fmla="*/ 49 w 137"/>
              <a:gd name="T73" fmla="*/ 32 h 118"/>
              <a:gd name="T74" fmla="*/ 49 w 137"/>
              <a:gd name="T75" fmla="*/ 7 h 118"/>
              <a:gd name="T76" fmla="*/ 56 w 137"/>
              <a:gd name="T77" fmla="*/ 0 h 118"/>
              <a:gd name="T78" fmla="*/ 81 w 137"/>
              <a:gd name="T79" fmla="*/ 0 h 118"/>
              <a:gd name="T80" fmla="*/ 88 w 137"/>
              <a:gd name="T81" fmla="*/ 7 h 118"/>
              <a:gd name="T82" fmla="*/ 88 w 137"/>
              <a:gd name="T83" fmla="*/ 32 h 118"/>
              <a:gd name="T84" fmla="*/ 81 w 137"/>
              <a:gd name="T85" fmla="*/ 39 h 118"/>
              <a:gd name="T86" fmla="*/ 73 w 137"/>
              <a:gd name="T87" fmla="*/ 39 h 118"/>
              <a:gd name="T88" fmla="*/ 73 w 137"/>
              <a:gd name="T89" fmla="*/ 54 h 118"/>
              <a:gd name="T90" fmla="*/ 113 w 137"/>
              <a:gd name="T91" fmla="*/ 54 h 118"/>
              <a:gd name="T92" fmla="*/ 122 w 137"/>
              <a:gd name="T93" fmla="*/ 64 h 118"/>
              <a:gd name="T94" fmla="*/ 122 w 137"/>
              <a:gd name="T95" fmla="*/ 79 h 118"/>
              <a:gd name="T96" fmla="*/ 130 w 137"/>
              <a:gd name="T97" fmla="*/ 79 h 118"/>
              <a:gd name="T98" fmla="*/ 137 w 137"/>
              <a:gd name="T99" fmla="*/ 86 h 118"/>
              <a:gd name="T100" fmla="*/ 137 w 137"/>
              <a:gd name="T101" fmla="*/ 11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" h="118">
                <a:moveTo>
                  <a:pt x="137" y="111"/>
                </a:moveTo>
                <a:cubicBezTo>
                  <a:pt x="137" y="115"/>
                  <a:pt x="134" y="118"/>
                  <a:pt x="130" y="118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1" y="118"/>
                  <a:pt x="98" y="115"/>
                  <a:pt x="98" y="111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101" y="79"/>
                  <a:pt x="105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3" y="79"/>
                  <a:pt x="73" y="79"/>
                  <a:pt x="73" y="79"/>
                </a:cubicBezTo>
                <a:cubicBezTo>
                  <a:pt x="81" y="79"/>
                  <a:pt x="81" y="79"/>
                  <a:pt x="81" y="79"/>
                </a:cubicBezTo>
                <a:cubicBezTo>
                  <a:pt x="85" y="79"/>
                  <a:pt x="88" y="82"/>
                  <a:pt x="88" y="86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5"/>
                  <a:pt x="85" y="118"/>
                  <a:pt x="81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2" y="118"/>
                  <a:pt x="49" y="115"/>
                  <a:pt x="49" y="111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2"/>
                  <a:pt x="52" y="79"/>
                  <a:pt x="56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64"/>
                  <a:pt x="64" y="64"/>
                  <a:pt x="64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79"/>
                  <a:pt x="24" y="79"/>
                  <a:pt x="24" y="79"/>
                </a:cubicBezTo>
                <a:cubicBezTo>
                  <a:pt x="32" y="79"/>
                  <a:pt x="32" y="79"/>
                  <a:pt x="32" y="79"/>
                </a:cubicBezTo>
                <a:cubicBezTo>
                  <a:pt x="36" y="79"/>
                  <a:pt x="39" y="82"/>
                  <a:pt x="39" y="86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5"/>
                  <a:pt x="36" y="118"/>
                  <a:pt x="32" y="118"/>
                </a:cubicBezTo>
                <a:cubicBezTo>
                  <a:pt x="7" y="118"/>
                  <a:pt x="7" y="118"/>
                  <a:pt x="7" y="118"/>
                </a:cubicBezTo>
                <a:cubicBezTo>
                  <a:pt x="3" y="118"/>
                  <a:pt x="0" y="115"/>
                  <a:pt x="0" y="11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2"/>
                  <a:pt x="3" y="79"/>
                  <a:pt x="7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59"/>
                  <a:pt x="19" y="54"/>
                  <a:pt x="2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39"/>
                  <a:pt x="64" y="39"/>
                  <a:pt x="64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2" y="39"/>
                  <a:pt x="49" y="36"/>
                  <a:pt x="49" y="32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52" y="0"/>
                  <a:pt x="56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8" y="3"/>
                  <a:pt x="88" y="7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36"/>
                  <a:pt x="85" y="39"/>
                  <a:pt x="81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54"/>
                  <a:pt x="73" y="54"/>
                  <a:pt x="73" y="54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8" y="54"/>
                  <a:pt x="122" y="59"/>
                  <a:pt x="122" y="64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4" y="79"/>
                  <a:pt x="137" y="82"/>
                  <a:pt x="137" y="86"/>
                </a:cubicBezTo>
                <a:lnTo>
                  <a:pt x="137" y="111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85">
            <a:extLst>
              <a:ext uri="{FF2B5EF4-FFF2-40B4-BE49-F238E27FC236}">
                <a16:creationId xmlns:a16="http://schemas.microsoft.com/office/drawing/2014/main" id="{85C2CEE7-B3EE-4B5F-BE83-777003BC51F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017592" y="5239843"/>
            <a:ext cx="403225" cy="403225"/>
          </a:xfrm>
          <a:custGeom>
            <a:avLst/>
            <a:gdLst>
              <a:gd name="T0" fmla="*/ 61 w 130"/>
              <a:gd name="T1" fmla="*/ 52 h 130"/>
              <a:gd name="T2" fmla="*/ 78 w 130"/>
              <a:gd name="T3" fmla="*/ 61 h 130"/>
              <a:gd name="T4" fmla="*/ 69 w 130"/>
              <a:gd name="T5" fmla="*/ 78 h 130"/>
              <a:gd name="T6" fmla="*/ 69 w 130"/>
              <a:gd name="T7" fmla="*/ 78 h 130"/>
              <a:gd name="T8" fmla="*/ 65 w 130"/>
              <a:gd name="T9" fmla="*/ 79 h 130"/>
              <a:gd name="T10" fmla="*/ 52 w 130"/>
              <a:gd name="T11" fmla="*/ 69 h 130"/>
              <a:gd name="T12" fmla="*/ 65 w 130"/>
              <a:gd name="T13" fmla="*/ 130 h 130"/>
              <a:gd name="T14" fmla="*/ 79 w 130"/>
              <a:gd name="T15" fmla="*/ 116 h 130"/>
              <a:gd name="T16" fmla="*/ 65 w 130"/>
              <a:gd name="T17" fmla="*/ 102 h 130"/>
              <a:gd name="T18" fmla="*/ 65 w 130"/>
              <a:gd name="T19" fmla="*/ 130 h 130"/>
              <a:gd name="T20" fmla="*/ 29 w 130"/>
              <a:gd name="T21" fmla="*/ 115 h 130"/>
              <a:gd name="T22" fmla="*/ 39 w 130"/>
              <a:gd name="T23" fmla="*/ 111 h 130"/>
              <a:gd name="T24" fmla="*/ 39 w 130"/>
              <a:gd name="T25" fmla="*/ 91 h 130"/>
              <a:gd name="T26" fmla="*/ 19 w 130"/>
              <a:gd name="T27" fmla="*/ 91 h 130"/>
              <a:gd name="T28" fmla="*/ 29 w 130"/>
              <a:gd name="T29" fmla="*/ 115 h 130"/>
              <a:gd name="T30" fmla="*/ 101 w 130"/>
              <a:gd name="T31" fmla="*/ 115 h 130"/>
              <a:gd name="T32" fmla="*/ 111 w 130"/>
              <a:gd name="T33" fmla="*/ 111 h 130"/>
              <a:gd name="T34" fmla="*/ 111 w 130"/>
              <a:gd name="T35" fmla="*/ 91 h 130"/>
              <a:gd name="T36" fmla="*/ 91 w 130"/>
              <a:gd name="T37" fmla="*/ 91 h 130"/>
              <a:gd name="T38" fmla="*/ 101 w 130"/>
              <a:gd name="T39" fmla="*/ 115 h 130"/>
              <a:gd name="T40" fmla="*/ 14 w 130"/>
              <a:gd name="T41" fmla="*/ 79 h 130"/>
              <a:gd name="T42" fmla="*/ 28 w 130"/>
              <a:gd name="T43" fmla="*/ 65 h 130"/>
              <a:gd name="T44" fmla="*/ 14 w 130"/>
              <a:gd name="T45" fmla="*/ 51 h 130"/>
              <a:gd name="T46" fmla="*/ 14 w 130"/>
              <a:gd name="T47" fmla="*/ 79 h 130"/>
              <a:gd name="T48" fmla="*/ 116 w 130"/>
              <a:gd name="T49" fmla="*/ 79 h 130"/>
              <a:gd name="T50" fmla="*/ 130 w 130"/>
              <a:gd name="T51" fmla="*/ 65 h 130"/>
              <a:gd name="T52" fmla="*/ 130 w 130"/>
              <a:gd name="T53" fmla="*/ 65 h 130"/>
              <a:gd name="T54" fmla="*/ 130 w 130"/>
              <a:gd name="T55" fmla="*/ 65 h 130"/>
              <a:gd name="T56" fmla="*/ 116 w 130"/>
              <a:gd name="T57" fmla="*/ 51 h 130"/>
              <a:gd name="T58" fmla="*/ 102 w 130"/>
              <a:gd name="T59" fmla="*/ 65 h 130"/>
              <a:gd name="T60" fmla="*/ 102 w 130"/>
              <a:gd name="T61" fmla="*/ 65 h 130"/>
              <a:gd name="T62" fmla="*/ 28 w 130"/>
              <a:gd name="T63" fmla="*/ 65 h 130"/>
              <a:gd name="T64" fmla="*/ 28 w 130"/>
              <a:gd name="T65" fmla="*/ 65 h 130"/>
              <a:gd name="T66" fmla="*/ 29 w 130"/>
              <a:gd name="T67" fmla="*/ 43 h 130"/>
              <a:gd name="T68" fmla="*/ 39 w 130"/>
              <a:gd name="T69" fmla="*/ 39 h 130"/>
              <a:gd name="T70" fmla="*/ 39 w 130"/>
              <a:gd name="T71" fmla="*/ 19 h 130"/>
              <a:gd name="T72" fmla="*/ 19 w 130"/>
              <a:gd name="T73" fmla="*/ 19 h 130"/>
              <a:gd name="T74" fmla="*/ 29 w 130"/>
              <a:gd name="T75" fmla="*/ 43 h 130"/>
              <a:gd name="T76" fmla="*/ 101 w 130"/>
              <a:gd name="T77" fmla="*/ 43 h 130"/>
              <a:gd name="T78" fmla="*/ 111 w 130"/>
              <a:gd name="T79" fmla="*/ 39 h 130"/>
              <a:gd name="T80" fmla="*/ 110 w 130"/>
              <a:gd name="T81" fmla="*/ 19 h 130"/>
              <a:gd name="T82" fmla="*/ 91 w 130"/>
              <a:gd name="T83" fmla="*/ 19 h 130"/>
              <a:gd name="T84" fmla="*/ 101 w 130"/>
              <a:gd name="T85" fmla="*/ 43 h 130"/>
              <a:gd name="T86" fmla="*/ 65 w 130"/>
              <a:gd name="T87" fmla="*/ 28 h 130"/>
              <a:gd name="T88" fmla="*/ 65 w 130"/>
              <a:gd name="T89" fmla="*/ 28 h 130"/>
              <a:gd name="T90" fmla="*/ 79 w 130"/>
              <a:gd name="T91" fmla="*/ 14 h 130"/>
              <a:gd name="T92" fmla="*/ 65 w 130"/>
              <a:gd name="T93" fmla="*/ 0 h 130"/>
              <a:gd name="T94" fmla="*/ 65 w 130"/>
              <a:gd name="T95" fmla="*/ 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0" h="130">
                <a:moveTo>
                  <a:pt x="52" y="69"/>
                </a:moveTo>
                <a:cubicBezTo>
                  <a:pt x="49" y="62"/>
                  <a:pt x="53" y="54"/>
                  <a:pt x="61" y="52"/>
                </a:cubicBezTo>
                <a:cubicBezTo>
                  <a:pt x="61" y="52"/>
                  <a:pt x="61" y="52"/>
                  <a:pt x="61" y="52"/>
                </a:cubicBezTo>
                <a:cubicBezTo>
                  <a:pt x="68" y="49"/>
                  <a:pt x="76" y="53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81" y="68"/>
                  <a:pt x="77" y="76"/>
                  <a:pt x="69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8" y="79"/>
                  <a:pt x="66" y="79"/>
                  <a:pt x="65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59" y="79"/>
                  <a:pt x="54" y="75"/>
                  <a:pt x="52" y="69"/>
                </a:cubicBezTo>
                <a:close/>
                <a:moveTo>
                  <a:pt x="65" y="130"/>
                </a:moveTo>
                <a:cubicBezTo>
                  <a:pt x="65" y="130"/>
                  <a:pt x="65" y="130"/>
                  <a:pt x="65" y="130"/>
                </a:cubicBezTo>
                <a:cubicBezTo>
                  <a:pt x="73" y="130"/>
                  <a:pt x="79" y="123"/>
                  <a:pt x="79" y="116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108"/>
                  <a:pt x="73" y="102"/>
                  <a:pt x="65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57" y="102"/>
                  <a:pt x="51" y="108"/>
                  <a:pt x="51" y="116"/>
                </a:cubicBezTo>
                <a:cubicBezTo>
                  <a:pt x="51" y="123"/>
                  <a:pt x="57" y="130"/>
                  <a:pt x="65" y="130"/>
                </a:cubicBezTo>
                <a:close/>
                <a:moveTo>
                  <a:pt x="29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33" y="115"/>
                  <a:pt x="36" y="113"/>
                  <a:pt x="39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45" y="105"/>
                  <a:pt x="44" y="96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4" y="85"/>
                  <a:pt x="25" y="85"/>
                  <a:pt x="19" y="91"/>
                </a:cubicBezTo>
                <a:cubicBezTo>
                  <a:pt x="19" y="91"/>
                  <a:pt x="19" y="91"/>
                  <a:pt x="19" y="91"/>
                </a:cubicBezTo>
                <a:cubicBezTo>
                  <a:pt x="14" y="96"/>
                  <a:pt x="14" y="105"/>
                  <a:pt x="19" y="111"/>
                </a:cubicBezTo>
                <a:cubicBezTo>
                  <a:pt x="22" y="113"/>
                  <a:pt x="26" y="115"/>
                  <a:pt x="29" y="115"/>
                </a:cubicBezTo>
                <a:close/>
                <a:moveTo>
                  <a:pt x="101" y="115"/>
                </a:moveTo>
                <a:cubicBezTo>
                  <a:pt x="101" y="115"/>
                  <a:pt x="101" y="115"/>
                  <a:pt x="101" y="115"/>
                </a:cubicBezTo>
                <a:cubicBezTo>
                  <a:pt x="104" y="115"/>
                  <a:pt x="108" y="113"/>
                  <a:pt x="111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6" y="105"/>
                  <a:pt x="116" y="96"/>
                  <a:pt x="111" y="91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05" y="85"/>
                  <a:pt x="96" y="85"/>
                  <a:pt x="91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85" y="96"/>
                  <a:pt x="85" y="105"/>
                  <a:pt x="91" y="111"/>
                </a:cubicBezTo>
                <a:cubicBezTo>
                  <a:pt x="94" y="113"/>
                  <a:pt x="97" y="115"/>
                  <a:pt x="101" y="115"/>
                </a:cubicBezTo>
                <a:close/>
                <a:moveTo>
                  <a:pt x="14" y="79"/>
                </a:moveTo>
                <a:cubicBezTo>
                  <a:pt x="14" y="79"/>
                  <a:pt x="14" y="79"/>
                  <a:pt x="14" y="79"/>
                </a:cubicBezTo>
                <a:cubicBezTo>
                  <a:pt x="22" y="79"/>
                  <a:pt x="28" y="73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57"/>
                  <a:pt x="22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6" y="51"/>
                  <a:pt x="0" y="57"/>
                  <a:pt x="0" y="65"/>
                </a:cubicBezTo>
                <a:cubicBezTo>
                  <a:pt x="0" y="73"/>
                  <a:pt x="7" y="79"/>
                  <a:pt x="14" y="79"/>
                </a:cubicBezTo>
                <a:close/>
                <a:moveTo>
                  <a:pt x="116" y="79"/>
                </a:moveTo>
                <a:cubicBezTo>
                  <a:pt x="116" y="79"/>
                  <a:pt x="116" y="79"/>
                  <a:pt x="116" y="79"/>
                </a:cubicBezTo>
                <a:cubicBezTo>
                  <a:pt x="123" y="79"/>
                  <a:pt x="130" y="73"/>
                  <a:pt x="130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57"/>
                  <a:pt x="123" y="51"/>
                  <a:pt x="116" y="51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08" y="51"/>
                  <a:pt x="102" y="57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73"/>
                  <a:pt x="108" y="79"/>
                  <a:pt x="116" y="79"/>
                </a:cubicBezTo>
                <a:close/>
                <a:moveTo>
                  <a:pt x="28" y="65"/>
                </a:move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lose/>
                <a:moveTo>
                  <a:pt x="29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33" y="43"/>
                  <a:pt x="36" y="42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4" y="34"/>
                  <a:pt x="44" y="25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3" y="14"/>
                  <a:pt x="25" y="14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4" y="25"/>
                  <a:pt x="14" y="34"/>
                  <a:pt x="19" y="39"/>
                </a:cubicBezTo>
                <a:cubicBezTo>
                  <a:pt x="22" y="42"/>
                  <a:pt x="25" y="43"/>
                  <a:pt x="29" y="43"/>
                </a:cubicBezTo>
                <a:close/>
                <a:moveTo>
                  <a:pt x="101" y="43"/>
                </a:moveTo>
                <a:cubicBezTo>
                  <a:pt x="101" y="43"/>
                  <a:pt x="101" y="43"/>
                  <a:pt x="101" y="43"/>
                </a:cubicBezTo>
                <a:cubicBezTo>
                  <a:pt x="104" y="43"/>
                  <a:pt x="108" y="42"/>
                  <a:pt x="111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6" y="33"/>
                  <a:pt x="116" y="25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5" y="14"/>
                  <a:pt x="96" y="14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85" y="25"/>
                  <a:pt x="85" y="33"/>
                  <a:pt x="91" y="39"/>
                </a:cubicBezTo>
                <a:cubicBezTo>
                  <a:pt x="93" y="42"/>
                  <a:pt x="97" y="43"/>
                  <a:pt x="101" y="43"/>
                </a:cubicBezTo>
                <a:close/>
                <a:moveTo>
                  <a:pt x="65" y="28"/>
                </a:moveTo>
                <a:cubicBezTo>
                  <a:pt x="65" y="28"/>
                  <a:pt x="65" y="28"/>
                  <a:pt x="65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73" y="28"/>
                  <a:pt x="79" y="22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9" y="7"/>
                  <a:pt x="72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7" y="0"/>
                  <a:pt x="51" y="7"/>
                  <a:pt x="51" y="14"/>
                </a:cubicBezTo>
                <a:cubicBezTo>
                  <a:pt x="51" y="22"/>
                  <a:pt x="57" y="28"/>
                  <a:pt x="65" y="28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90">
            <a:extLst>
              <a:ext uri="{FF2B5EF4-FFF2-40B4-BE49-F238E27FC236}">
                <a16:creationId xmlns:a16="http://schemas.microsoft.com/office/drawing/2014/main" id="{2519D03F-3C0B-4D98-B313-814E45689054}"/>
              </a:ext>
            </a:extLst>
          </p:cNvPr>
          <p:cNvSpPr>
            <a:spLocks/>
          </p:cNvSpPr>
          <p:nvPr userDrawn="1"/>
        </p:nvSpPr>
        <p:spPr bwMode="auto">
          <a:xfrm>
            <a:off x="2779713" y="1493838"/>
            <a:ext cx="328613" cy="358775"/>
          </a:xfrm>
          <a:custGeom>
            <a:avLst/>
            <a:gdLst>
              <a:gd name="T0" fmla="*/ 87 w 108"/>
              <a:gd name="T1" fmla="*/ 117 h 117"/>
              <a:gd name="T2" fmla="*/ 69 w 108"/>
              <a:gd name="T3" fmla="*/ 110 h 117"/>
              <a:gd name="T4" fmla="*/ 9 w 108"/>
              <a:gd name="T5" fmla="*/ 50 h 117"/>
              <a:gd name="T6" fmla="*/ 0 w 108"/>
              <a:gd name="T7" fmla="*/ 29 h 117"/>
              <a:gd name="T8" fmla="*/ 29 w 108"/>
              <a:gd name="T9" fmla="*/ 0 h 117"/>
              <a:gd name="T10" fmla="*/ 50 w 108"/>
              <a:gd name="T11" fmla="*/ 9 h 117"/>
              <a:gd name="T12" fmla="*/ 97 w 108"/>
              <a:gd name="T13" fmla="*/ 55 h 117"/>
              <a:gd name="T14" fmla="*/ 98 w 108"/>
              <a:gd name="T15" fmla="*/ 57 h 117"/>
              <a:gd name="T16" fmla="*/ 92 w 108"/>
              <a:gd name="T17" fmla="*/ 63 h 117"/>
              <a:gd name="T18" fmla="*/ 90 w 108"/>
              <a:gd name="T19" fmla="*/ 62 h 117"/>
              <a:gd name="T20" fmla="*/ 43 w 108"/>
              <a:gd name="T21" fmla="*/ 16 h 117"/>
              <a:gd name="T22" fmla="*/ 29 w 108"/>
              <a:gd name="T23" fmla="*/ 10 h 117"/>
              <a:gd name="T24" fmla="*/ 10 w 108"/>
              <a:gd name="T25" fmla="*/ 29 h 117"/>
              <a:gd name="T26" fmla="*/ 16 w 108"/>
              <a:gd name="T27" fmla="*/ 43 h 117"/>
              <a:gd name="T28" fmla="*/ 76 w 108"/>
              <a:gd name="T29" fmla="*/ 103 h 117"/>
              <a:gd name="T30" fmla="*/ 87 w 108"/>
              <a:gd name="T31" fmla="*/ 108 h 117"/>
              <a:gd name="T32" fmla="*/ 98 w 108"/>
              <a:gd name="T33" fmla="*/ 96 h 117"/>
              <a:gd name="T34" fmla="*/ 93 w 108"/>
              <a:gd name="T35" fmla="*/ 85 h 117"/>
              <a:gd name="T36" fmla="*/ 49 w 108"/>
              <a:gd name="T37" fmla="*/ 41 h 117"/>
              <a:gd name="T38" fmla="*/ 44 w 108"/>
              <a:gd name="T39" fmla="*/ 39 h 117"/>
              <a:gd name="T40" fmla="*/ 39 w 108"/>
              <a:gd name="T41" fmla="*/ 44 h 117"/>
              <a:gd name="T42" fmla="*/ 41 w 108"/>
              <a:gd name="T43" fmla="*/ 48 h 117"/>
              <a:gd name="T44" fmla="*/ 72 w 108"/>
              <a:gd name="T45" fmla="*/ 80 h 117"/>
              <a:gd name="T46" fmla="*/ 73 w 108"/>
              <a:gd name="T47" fmla="*/ 82 h 117"/>
              <a:gd name="T48" fmla="*/ 67 w 108"/>
              <a:gd name="T49" fmla="*/ 87 h 117"/>
              <a:gd name="T50" fmla="*/ 65 w 108"/>
              <a:gd name="T51" fmla="*/ 87 h 117"/>
              <a:gd name="T52" fmla="*/ 34 w 108"/>
              <a:gd name="T53" fmla="*/ 55 h 117"/>
              <a:gd name="T54" fmla="*/ 29 w 108"/>
              <a:gd name="T55" fmla="*/ 44 h 117"/>
              <a:gd name="T56" fmla="*/ 44 w 108"/>
              <a:gd name="T57" fmla="*/ 29 h 117"/>
              <a:gd name="T58" fmla="*/ 55 w 108"/>
              <a:gd name="T59" fmla="*/ 34 h 117"/>
              <a:gd name="T60" fmla="*/ 100 w 108"/>
              <a:gd name="T61" fmla="*/ 78 h 117"/>
              <a:gd name="T62" fmla="*/ 108 w 108"/>
              <a:gd name="T63" fmla="*/ 96 h 117"/>
              <a:gd name="T64" fmla="*/ 87 w 108"/>
              <a:gd name="T6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8" h="117">
                <a:moveTo>
                  <a:pt x="87" y="117"/>
                </a:moveTo>
                <a:cubicBezTo>
                  <a:pt x="80" y="117"/>
                  <a:pt x="73" y="114"/>
                  <a:pt x="69" y="110"/>
                </a:cubicBezTo>
                <a:cubicBezTo>
                  <a:pt x="9" y="50"/>
                  <a:pt x="9" y="50"/>
                  <a:pt x="9" y="50"/>
                </a:cubicBezTo>
                <a:cubicBezTo>
                  <a:pt x="4" y="45"/>
                  <a:pt x="0" y="37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37" y="0"/>
                  <a:pt x="45" y="3"/>
                  <a:pt x="50" y="9"/>
                </a:cubicBezTo>
                <a:cubicBezTo>
                  <a:pt x="97" y="55"/>
                  <a:pt x="97" y="55"/>
                  <a:pt x="97" y="55"/>
                </a:cubicBezTo>
                <a:cubicBezTo>
                  <a:pt x="97" y="56"/>
                  <a:pt x="98" y="56"/>
                  <a:pt x="98" y="57"/>
                </a:cubicBezTo>
                <a:cubicBezTo>
                  <a:pt x="98" y="59"/>
                  <a:pt x="93" y="63"/>
                  <a:pt x="92" y="63"/>
                </a:cubicBezTo>
                <a:cubicBezTo>
                  <a:pt x="91" y="63"/>
                  <a:pt x="90" y="63"/>
                  <a:pt x="90" y="62"/>
                </a:cubicBezTo>
                <a:cubicBezTo>
                  <a:pt x="43" y="16"/>
                  <a:pt x="43" y="16"/>
                  <a:pt x="43" y="16"/>
                </a:cubicBezTo>
                <a:cubicBezTo>
                  <a:pt x="40" y="12"/>
                  <a:pt x="35" y="10"/>
                  <a:pt x="29" y="10"/>
                </a:cubicBezTo>
                <a:cubicBezTo>
                  <a:pt x="19" y="10"/>
                  <a:pt x="10" y="18"/>
                  <a:pt x="10" y="29"/>
                </a:cubicBezTo>
                <a:cubicBezTo>
                  <a:pt x="10" y="34"/>
                  <a:pt x="12" y="39"/>
                  <a:pt x="16" y="4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8" y="106"/>
                  <a:pt x="82" y="108"/>
                  <a:pt x="87" y="108"/>
                </a:cubicBezTo>
                <a:cubicBezTo>
                  <a:pt x="93" y="108"/>
                  <a:pt x="98" y="103"/>
                  <a:pt x="98" y="96"/>
                </a:cubicBezTo>
                <a:cubicBezTo>
                  <a:pt x="98" y="92"/>
                  <a:pt x="96" y="88"/>
                  <a:pt x="93" y="85"/>
                </a:cubicBezTo>
                <a:cubicBezTo>
                  <a:pt x="49" y="41"/>
                  <a:pt x="49" y="41"/>
                  <a:pt x="49" y="41"/>
                </a:cubicBezTo>
                <a:cubicBezTo>
                  <a:pt x="47" y="39"/>
                  <a:pt x="46" y="39"/>
                  <a:pt x="44" y="39"/>
                </a:cubicBezTo>
                <a:cubicBezTo>
                  <a:pt x="41" y="39"/>
                  <a:pt x="39" y="41"/>
                  <a:pt x="39" y="44"/>
                </a:cubicBezTo>
                <a:cubicBezTo>
                  <a:pt x="39" y="46"/>
                  <a:pt x="40" y="47"/>
                  <a:pt x="41" y="48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3" y="81"/>
                  <a:pt x="73" y="82"/>
                </a:cubicBezTo>
                <a:cubicBezTo>
                  <a:pt x="73" y="83"/>
                  <a:pt x="69" y="87"/>
                  <a:pt x="67" y="87"/>
                </a:cubicBezTo>
                <a:cubicBezTo>
                  <a:pt x="66" y="87"/>
                  <a:pt x="66" y="87"/>
                  <a:pt x="65" y="87"/>
                </a:cubicBezTo>
                <a:cubicBezTo>
                  <a:pt x="34" y="55"/>
                  <a:pt x="34" y="55"/>
                  <a:pt x="34" y="55"/>
                </a:cubicBezTo>
                <a:cubicBezTo>
                  <a:pt x="31" y="52"/>
                  <a:pt x="29" y="48"/>
                  <a:pt x="29" y="44"/>
                </a:cubicBezTo>
                <a:cubicBezTo>
                  <a:pt x="29" y="35"/>
                  <a:pt x="36" y="29"/>
                  <a:pt x="44" y="29"/>
                </a:cubicBezTo>
                <a:cubicBezTo>
                  <a:pt x="48" y="29"/>
                  <a:pt x="52" y="31"/>
                  <a:pt x="55" y="34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5" y="83"/>
                  <a:pt x="108" y="89"/>
                  <a:pt x="108" y="96"/>
                </a:cubicBezTo>
                <a:cubicBezTo>
                  <a:pt x="108" y="108"/>
                  <a:pt x="99" y="117"/>
                  <a:pt x="87" y="117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91">
            <a:extLst>
              <a:ext uri="{FF2B5EF4-FFF2-40B4-BE49-F238E27FC236}">
                <a16:creationId xmlns:a16="http://schemas.microsoft.com/office/drawing/2014/main" id="{3A044090-756F-4309-B371-E4DA567C34D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39417" y="1496222"/>
            <a:ext cx="417513" cy="360363"/>
          </a:xfrm>
          <a:custGeom>
            <a:avLst/>
            <a:gdLst>
              <a:gd name="T0" fmla="*/ 22 w 138"/>
              <a:gd name="T1" fmla="*/ 118 h 118"/>
              <a:gd name="T2" fmla="*/ 17 w 138"/>
              <a:gd name="T3" fmla="*/ 118 h 118"/>
              <a:gd name="T4" fmla="*/ 0 w 138"/>
              <a:gd name="T5" fmla="*/ 100 h 118"/>
              <a:gd name="T6" fmla="*/ 0 w 138"/>
              <a:gd name="T7" fmla="*/ 37 h 118"/>
              <a:gd name="T8" fmla="*/ 17 w 138"/>
              <a:gd name="T9" fmla="*/ 19 h 118"/>
              <a:gd name="T10" fmla="*/ 22 w 138"/>
              <a:gd name="T11" fmla="*/ 19 h 118"/>
              <a:gd name="T12" fmla="*/ 22 w 138"/>
              <a:gd name="T13" fmla="*/ 118 h 118"/>
              <a:gd name="T14" fmla="*/ 108 w 138"/>
              <a:gd name="T15" fmla="*/ 118 h 118"/>
              <a:gd name="T16" fmla="*/ 30 w 138"/>
              <a:gd name="T17" fmla="*/ 118 h 118"/>
              <a:gd name="T18" fmla="*/ 30 w 138"/>
              <a:gd name="T19" fmla="*/ 19 h 118"/>
              <a:gd name="T20" fmla="*/ 39 w 138"/>
              <a:gd name="T21" fmla="*/ 19 h 118"/>
              <a:gd name="T22" fmla="*/ 39 w 138"/>
              <a:gd name="T23" fmla="*/ 7 h 118"/>
              <a:gd name="T24" fmla="*/ 47 w 138"/>
              <a:gd name="T25" fmla="*/ 0 h 118"/>
              <a:gd name="T26" fmla="*/ 91 w 138"/>
              <a:gd name="T27" fmla="*/ 0 h 118"/>
              <a:gd name="T28" fmla="*/ 98 w 138"/>
              <a:gd name="T29" fmla="*/ 7 h 118"/>
              <a:gd name="T30" fmla="*/ 98 w 138"/>
              <a:gd name="T31" fmla="*/ 19 h 118"/>
              <a:gd name="T32" fmla="*/ 108 w 138"/>
              <a:gd name="T33" fmla="*/ 19 h 118"/>
              <a:gd name="T34" fmla="*/ 108 w 138"/>
              <a:gd name="T35" fmla="*/ 118 h 118"/>
              <a:gd name="T36" fmla="*/ 89 w 138"/>
              <a:gd name="T37" fmla="*/ 19 h 118"/>
              <a:gd name="T38" fmla="*/ 89 w 138"/>
              <a:gd name="T39" fmla="*/ 10 h 118"/>
              <a:gd name="T40" fmla="*/ 49 w 138"/>
              <a:gd name="T41" fmla="*/ 10 h 118"/>
              <a:gd name="T42" fmla="*/ 49 w 138"/>
              <a:gd name="T43" fmla="*/ 19 h 118"/>
              <a:gd name="T44" fmla="*/ 89 w 138"/>
              <a:gd name="T45" fmla="*/ 19 h 118"/>
              <a:gd name="T46" fmla="*/ 138 w 138"/>
              <a:gd name="T47" fmla="*/ 100 h 118"/>
              <a:gd name="T48" fmla="*/ 120 w 138"/>
              <a:gd name="T49" fmla="*/ 118 h 118"/>
              <a:gd name="T50" fmla="*/ 116 w 138"/>
              <a:gd name="T51" fmla="*/ 118 h 118"/>
              <a:gd name="T52" fmla="*/ 116 w 138"/>
              <a:gd name="T53" fmla="*/ 19 h 118"/>
              <a:gd name="T54" fmla="*/ 120 w 138"/>
              <a:gd name="T55" fmla="*/ 19 h 118"/>
              <a:gd name="T56" fmla="*/ 138 w 138"/>
              <a:gd name="T57" fmla="*/ 37 h 118"/>
              <a:gd name="T58" fmla="*/ 138 w 138"/>
              <a:gd name="T59" fmla="*/ 10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8" h="118">
                <a:moveTo>
                  <a:pt x="22" y="118"/>
                </a:moveTo>
                <a:cubicBezTo>
                  <a:pt x="17" y="118"/>
                  <a:pt x="17" y="118"/>
                  <a:pt x="17" y="118"/>
                </a:cubicBezTo>
                <a:cubicBezTo>
                  <a:pt x="8" y="118"/>
                  <a:pt x="0" y="110"/>
                  <a:pt x="0" y="10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7"/>
                  <a:pt x="8" y="19"/>
                  <a:pt x="17" y="19"/>
                </a:cubicBezTo>
                <a:cubicBezTo>
                  <a:pt x="22" y="19"/>
                  <a:pt x="22" y="19"/>
                  <a:pt x="22" y="19"/>
                </a:cubicBezTo>
                <a:lnTo>
                  <a:pt x="22" y="118"/>
                </a:lnTo>
                <a:close/>
                <a:moveTo>
                  <a:pt x="108" y="118"/>
                </a:moveTo>
                <a:cubicBezTo>
                  <a:pt x="30" y="118"/>
                  <a:pt x="30" y="118"/>
                  <a:pt x="30" y="1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43" y="0"/>
                  <a:pt x="47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5" y="0"/>
                  <a:pt x="98" y="3"/>
                  <a:pt x="98" y="7"/>
                </a:cubicBezTo>
                <a:cubicBezTo>
                  <a:pt x="98" y="19"/>
                  <a:pt x="98" y="19"/>
                  <a:pt x="98" y="19"/>
                </a:cubicBezTo>
                <a:cubicBezTo>
                  <a:pt x="108" y="19"/>
                  <a:pt x="108" y="19"/>
                  <a:pt x="108" y="19"/>
                </a:cubicBezTo>
                <a:lnTo>
                  <a:pt x="108" y="118"/>
                </a:lnTo>
                <a:close/>
                <a:moveTo>
                  <a:pt x="89" y="19"/>
                </a:moveTo>
                <a:cubicBezTo>
                  <a:pt x="89" y="10"/>
                  <a:pt x="89" y="10"/>
                  <a:pt x="8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9"/>
                  <a:pt x="49" y="19"/>
                  <a:pt x="49" y="19"/>
                </a:cubicBezTo>
                <a:lnTo>
                  <a:pt x="89" y="19"/>
                </a:lnTo>
                <a:close/>
                <a:moveTo>
                  <a:pt x="138" y="100"/>
                </a:moveTo>
                <a:cubicBezTo>
                  <a:pt x="138" y="110"/>
                  <a:pt x="130" y="118"/>
                  <a:pt x="120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20" y="19"/>
                  <a:pt x="120" y="19"/>
                  <a:pt x="120" y="19"/>
                </a:cubicBezTo>
                <a:cubicBezTo>
                  <a:pt x="130" y="19"/>
                  <a:pt x="138" y="27"/>
                  <a:pt x="138" y="37"/>
                </a:cubicBezTo>
                <a:lnTo>
                  <a:pt x="138" y="100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92">
            <a:extLst>
              <a:ext uri="{FF2B5EF4-FFF2-40B4-BE49-F238E27FC236}">
                <a16:creationId xmlns:a16="http://schemas.microsoft.com/office/drawing/2014/main" id="{E40D4913-6968-4800-9309-BA40FDD86540}"/>
              </a:ext>
            </a:extLst>
          </p:cNvPr>
          <p:cNvSpPr>
            <a:spLocks/>
          </p:cNvSpPr>
          <p:nvPr userDrawn="1"/>
        </p:nvSpPr>
        <p:spPr bwMode="auto">
          <a:xfrm>
            <a:off x="10422958" y="1460482"/>
            <a:ext cx="417513" cy="422275"/>
          </a:xfrm>
          <a:custGeom>
            <a:avLst/>
            <a:gdLst>
              <a:gd name="T0" fmla="*/ 134 w 138"/>
              <a:gd name="T1" fmla="*/ 50 h 138"/>
              <a:gd name="T2" fmla="*/ 104 w 138"/>
              <a:gd name="T3" fmla="*/ 80 h 138"/>
              <a:gd name="T4" fmla="*/ 115 w 138"/>
              <a:gd name="T5" fmla="*/ 92 h 138"/>
              <a:gd name="T6" fmla="*/ 103 w 138"/>
              <a:gd name="T7" fmla="*/ 104 h 138"/>
              <a:gd name="T8" fmla="*/ 41 w 138"/>
              <a:gd name="T9" fmla="*/ 111 h 138"/>
              <a:gd name="T10" fmla="*/ 14 w 138"/>
              <a:gd name="T11" fmla="*/ 138 h 138"/>
              <a:gd name="T12" fmla="*/ 0 w 138"/>
              <a:gd name="T13" fmla="*/ 138 h 138"/>
              <a:gd name="T14" fmla="*/ 0 w 138"/>
              <a:gd name="T15" fmla="*/ 125 h 138"/>
              <a:gd name="T16" fmla="*/ 28 w 138"/>
              <a:gd name="T17" fmla="*/ 97 h 138"/>
              <a:gd name="T18" fmla="*/ 34 w 138"/>
              <a:gd name="T19" fmla="*/ 35 h 138"/>
              <a:gd name="T20" fmla="*/ 46 w 138"/>
              <a:gd name="T21" fmla="*/ 23 h 138"/>
              <a:gd name="T22" fmla="*/ 58 w 138"/>
              <a:gd name="T23" fmla="*/ 35 h 138"/>
              <a:gd name="T24" fmla="*/ 89 w 138"/>
              <a:gd name="T25" fmla="*/ 4 h 138"/>
              <a:gd name="T26" fmla="*/ 103 w 138"/>
              <a:gd name="T27" fmla="*/ 4 h 138"/>
              <a:gd name="T28" fmla="*/ 103 w 138"/>
              <a:gd name="T29" fmla="*/ 18 h 138"/>
              <a:gd name="T30" fmla="*/ 72 w 138"/>
              <a:gd name="T31" fmla="*/ 48 h 138"/>
              <a:gd name="T32" fmla="*/ 90 w 138"/>
              <a:gd name="T33" fmla="*/ 66 h 138"/>
              <a:gd name="T34" fmla="*/ 121 w 138"/>
              <a:gd name="T35" fmla="*/ 36 h 138"/>
              <a:gd name="T36" fmla="*/ 134 w 138"/>
              <a:gd name="T37" fmla="*/ 36 h 138"/>
              <a:gd name="T38" fmla="*/ 134 w 138"/>
              <a:gd name="T39" fmla="*/ 5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" h="138">
                <a:moveTo>
                  <a:pt x="134" y="50"/>
                </a:moveTo>
                <a:cubicBezTo>
                  <a:pt x="104" y="80"/>
                  <a:pt x="104" y="80"/>
                  <a:pt x="104" y="80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86" y="121"/>
                  <a:pt x="60" y="123"/>
                  <a:pt x="41" y="111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25"/>
                  <a:pt x="0" y="125"/>
                  <a:pt x="0" y="125"/>
                </a:cubicBezTo>
                <a:cubicBezTo>
                  <a:pt x="28" y="97"/>
                  <a:pt x="28" y="97"/>
                  <a:pt x="28" y="97"/>
                </a:cubicBezTo>
                <a:cubicBezTo>
                  <a:pt x="15" y="78"/>
                  <a:pt x="17" y="52"/>
                  <a:pt x="34" y="35"/>
                </a:cubicBezTo>
                <a:cubicBezTo>
                  <a:pt x="46" y="23"/>
                  <a:pt x="46" y="23"/>
                  <a:pt x="46" y="23"/>
                </a:cubicBezTo>
                <a:cubicBezTo>
                  <a:pt x="58" y="35"/>
                  <a:pt x="58" y="35"/>
                  <a:pt x="58" y="35"/>
                </a:cubicBezTo>
                <a:cubicBezTo>
                  <a:pt x="89" y="4"/>
                  <a:pt x="89" y="4"/>
                  <a:pt x="89" y="4"/>
                </a:cubicBezTo>
                <a:cubicBezTo>
                  <a:pt x="92" y="0"/>
                  <a:pt x="99" y="0"/>
                  <a:pt x="103" y="4"/>
                </a:cubicBezTo>
                <a:cubicBezTo>
                  <a:pt x="106" y="8"/>
                  <a:pt x="106" y="14"/>
                  <a:pt x="103" y="18"/>
                </a:cubicBezTo>
                <a:cubicBezTo>
                  <a:pt x="72" y="48"/>
                  <a:pt x="72" y="48"/>
                  <a:pt x="72" y="48"/>
                </a:cubicBezTo>
                <a:cubicBezTo>
                  <a:pt x="90" y="66"/>
                  <a:pt x="90" y="66"/>
                  <a:pt x="90" y="66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24" y="32"/>
                  <a:pt x="131" y="32"/>
                  <a:pt x="134" y="36"/>
                </a:cubicBezTo>
                <a:cubicBezTo>
                  <a:pt x="138" y="40"/>
                  <a:pt x="138" y="46"/>
                  <a:pt x="134" y="50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93">
            <a:extLst>
              <a:ext uri="{FF2B5EF4-FFF2-40B4-BE49-F238E27FC236}">
                <a16:creationId xmlns:a16="http://schemas.microsoft.com/office/drawing/2014/main" id="{9345EBB6-2421-4EA4-990D-3B4A2B6207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6568" y="2198914"/>
            <a:ext cx="458788" cy="327025"/>
          </a:xfrm>
          <a:custGeom>
            <a:avLst/>
            <a:gdLst>
              <a:gd name="T0" fmla="*/ 136 w 151"/>
              <a:gd name="T1" fmla="*/ 43 h 107"/>
              <a:gd name="T2" fmla="*/ 76 w 151"/>
              <a:gd name="T3" fmla="*/ 19 h 107"/>
              <a:gd name="T4" fmla="*/ 15 w 151"/>
              <a:gd name="T5" fmla="*/ 43 h 107"/>
              <a:gd name="T6" fmla="*/ 13 w 151"/>
              <a:gd name="T7" fmla="*/ 44 h 107"/>
              <a:gd name="T8" fmla="*/ 0 w 151"/>
              <a:gd name="T9" fmla="*/ 31 h 107"/>
              <a:gd name="T10" fmla="*/ 1 w 151"/>
              <a:gd name="T11" fmla="*/ 29 h 107"/>
              <a:gd name="T12" fmla="*/ 76 w 151"/>
              <a:gd name="T13" fmla="*/ 0 h 107"/>
              <a:gd name="T14" fmla="*/ 150 w 151"/>
              <a:gd name="T15" fmla="*/ 29 h 107"/>
              <a:gd name="T16" fmla="*/ 151 w 151"/>
              <a:gd name="T17" fmla="*/ 31 h 107"/>
              <a:gd name="T18" fmla="*/ 138 w 151"/>
              <a:gd name="T19" fmla="*/ 44 h 107"/>
              <a:gd name="T20" fmla="*/ 136 w 151"/>
              <a:gd name="T21" fmla="*/ 43 h 107"/>
              <a:gd name="T22" fmla="*/ 115 w 151"/>
              <a:gd name="T23" fmla="*/ 64 h 107"/>
              <a:gd name="T24" fmla="*/ 76 w 151"/>
              <a:gd name="T25" fmla="*/ 49 h 107"/>
              <a:gd name="T26" fmla="*/ 34 w 151"/>
              <a:gd name="T27" fmla="*/ 65 h 107"/>
              <a:gd name="T28" fmla="*/ 21 w 151"/>
              <a:gd name="T29" fmla="*/ 52 h 107"/>
              <a:gd name="T30" fmla="*/ 22 w 151"/>
              <a:gd name="T31" fmla="*/ 50 h 107"/>
              <a:gd name="T32" fmla="*/ 76 w 151"/>
              <a:gd name="T33" fmla="*/ 29 h 107"/>
              <a:gd name="T34" fmla="*/ 129 w 151"/>
              <a:gd name="T35" fmla="*/ 50 h 107"/>
              <a:gd name="T36" fmla="*/ 130 w 151"/>
              <a:gd name="T37" fmla="*/ 52 h 107"/>
              <a:gd name="T38" fmla="*/ 117 w 151"/>
              <a:gd name="T39" fmla="*/ 65 h 107"/>
              <a:gd name="T40" fmla="*/ 115 w 151"/>
              <a:gd name="T41" fmla="*/ 64 h 107"/>
              <a:gd name="T42" fmla="*/ 76 w 151"/>
              <a:gd name="T43" fmla="*/ 78 h 107"/>
              <a:gd name="T44" fmla="*/ 55 w 151"/>
              <a:gd name="T45" fmla="*/ 86 h 107"/>
              <a:gd name="T46" fmla="*/ 42 w 151"/>
              <a:gd name="T47" fmla="*/ 73 h 107"/>
              <a:gd name="T48" fmla="*/ 43 w 151"/>
              <a:gd name="T49" fmla="*/ 71 h 107"/>
              <a:gd name="T50" fmla="*/ 76 w 151"/>
              <a:gd name="T51" fmla="*/ 58 h 107"/>
              <a:gd name="T52" fmla="*/ 108 w 151"/>
              <a:gd name="T53" fmla="*/ 71 h 107"/>
              <a:gd name="T54" fmla="*/ 109 w 151"/>
              <a:gd name="T55" fmla="*/ 73 h 107"/>
              <a:gd name="T56" fmla="*/ 96 w 151"/>
              <a:gd name="T57" fmla="*/ 86 h 107"/>
              <a:gd name="T58" fmla="*/ 76 w 151"/>
              <a:gd name="T59" fmla="*/ 78 h 107"/>
              <a:gd name="T60" fmla="*/ 63 w 151"/>
              <a:gd name="T61" fmla="*/ 94 h 107"/>
              <a:gd name="T62" fmla="*/ 76 w 151"/>
              <a:gd name="T63" fmla="*/ 88 h 107"/>
              <a:gd name="T64" fmla="*/ 88 w 151"/>
              <a:gd name="T65" fmla="*/ 94 h 107"/>
              <a:gd name="T66" fmla="*/ 76 w 151"/>
              <a:gd name="T67" fmla="*/ 107 h 107"/>
              <a:gd name="T68" fmla="*/ 63 w 151"/>
              <a:gd name="T69" fmla="*/ 9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1" h="107">
                <a:moveTo>
                  <a:pt x="136" y="43"/>
                </a:moveTo>
                <a:cubicBezTo>
                  <a:pt x="119" y="28"/>
                  <a:pt x="100" y="19"/>
                  <a:pt x="76" y="19"/>
                </a:cubicBezTo>
                <a:cubicBezTo>
                  <a:pt x="52" y="19"/>
                  <a:pt x="33" y="28"/>
                  <a:pt x="15" y="43"/>
                </a:cubicBezTo>
                <a:cubicBezTo>
                  <a:pt x="14" y="44"/>
                  <a:pt x="14" y="44"/>
                  <a:pt x="13" y="44"/>
                </a:cubicBezTo>
                <a:cubicBezTo>
                  <a:pt x="11" y="44"/>
                  <a:pt x="0" y="33"/>
                  <a:pt x="0" y="31"/>
                </a:cubicBezTo>
                <a:cubicBezTo>
                  <a:pt x="0" y="30"/>
                  <a:pt x="1" y="30"/>
                  <a:pt x="1" y="29"/>
                </a:cubicBezTo>
                <a:cubicBezTo>
                  <a:pt x="20" y="10"/>
                  <a:pt x="48" y="0"/>
                  <a:pt x="76" y="0"/>
                </a:cubicBezTo>
                <a:cubicBezTo>
                  <a:pt x="103" y="0"/>
                  <a:pt x="131" y="10"/>
                  <a:pt x="150" y="29"/>
                </a:cubicBezTo>
                <a:cubicBezTo>
                  <a:pt x="151" y="30"/>
                  <a:pt x="151" y="30"/>
                  <a:pt x="151" y="31"/>
                </a:cubicBezTo>
                <a:cubicBezTo>
                  <a:pt x="151" y="33"/>
                  <a:pt x="140" y="44"/>
                  <a:pt x="138" y="44"/>
                </a:cubicBezTo>
                <a:cubicBezTo>
                  <a:pt x="137" y="44"/>
                  <a:pt x="137" y="44"/>
                  <a:pt x="136" y="43"/>
                </a:cubicBezTo>
                <a:close/>
                <a:moveTo>
                  <a:pt x="115" y="64"/>
                </a:moveTo>
                <a:cubicBezTo>
                  <a:pt x="103" y="54"/>
                  <a:pt x="92" y="49"/>
                  <a:pt x="76" y="49"/>
                </a:cubicBezTo>
                <a:cubicBezTo>
                  <a:pt x="52" y="49"/>
                  <a:pt x="35" y="65"/>
                  <a:pt x="34" y="65"/>
                </a:cubicBezTo>
                <a:cubicBezTo>
                  <a:pt x="32" y="65"/>
                  <a:pt x="21" y="54"/>
                  <a:pt x="21" y="52"/>
                </a:cubicBezTo>
                <a:cubicBezTo>
                  <a:pt x="21" y="51"/>
                  <a:pt x="21" y="51"/>
                  <a:pt x="22" y="50"/>
                </a:cubicBezTo>
                <a:cubicBezTo>
                  <a:pt x="36" y="37"/>
                  <a:pt x="56" y="29"/>
                  <a:pt x="76" y="29"/>
                </a:cubicBezTo>
                <a:cubicBezTo>
                  <a:pt x="95" y="29"/>
                  <a:pt x="116" y="37"/>
                  <a:pt x="129" y="50"/>
                </a:cubicBezTo>
                <a:cubicBezTo>
                  <a:pt x="130" y="51"/>
                  <a:pt x="130" y="51"/>
                  <a:pt x="130" y="52"/>
                </a:cubicBezTo>
                <a:cubicBezTo>
                  <a:pt x="130" y="54"/>
                  <a:pt x="119" y="65"/>
                  <a:pt x="117" y="65"/>
                </a:cubicBezTo>
                <a:cubicBezTo>
                  <a:pt x="117" y="65"/>
                  <a:pt x="116" y="65"/>
                  <a:pt x="115" y="64"/>
                </a:cubicBezTo>
                <a:close/>
                <a:moveTo>
                  <a:pt x="76" y="78"/>
                </a:moveTo>
                <a:cubicBezTo>
                  <a:pt x="64" y="78"/>
                  <a:pt x="56" y="86"/>
                  <a:pt x="55" y="86"/>
                </a:cubicBezTo>
                <a:cubicBezTo>
                  <a:pt x="53" y="86"/>
                  <a:pt x="42" y="75"/>
                  <a:pt x="42" y="73"/>
                </a:cubicBezTo>
                <a:cubicBezTo>
                  <a:pt x="42" y="72"/>
                  <a:pt x="42" y="72"/>
                  <a:pt x="43" y="71"/>
                </a:cubicBezTo>
                <a:cubicBezTo>
                  <a:pt x="51" y="63"/>
                  <a:pt x="64" y="58"/>
                  <a:pt x="76" y="58"/>
                </a:cubicBezTo>
                <a:cubicBezTo>
                  <a:pt x="87" y="58"/>
                  <a:pt x="100" y="63"/>
                  <a:pt x="108" y="71"/>
                </a:cubicBezTo>
                <a:cubicBezTo>
                  <a:pt x="109" y="72"/>
                  <a:pt x="109" y="72"/>
                  <a:pt x="109" y="73"/>
                </a:cubicBezTo>
                <a:cubicBezTo>
                  <a:pt x="109" y="75"/>
                  <a:pt x="98" y="86"/>
                  <a:pt x="96" y="86"/>
                </a:cubicBezTo>
                <a:cubicBezTo>
                  <a:pt x="95" y="86"/>
                  <a:pt x="87" y="78"/>
                  <a:pt x="76" y="78"/>
                </a:cubicBezTo>
                <a:close/>
                <a:moveTo>
                  <a:pt x="63" y="94"/>
                </a:moveTo>
                <a:cubicBezTo>
                  <a:pt x="63" y="90"/>
                  <a:pt x="73" y="88"/>
                  <a:pt x="76" y="88"/>
                </a:cubicBezTo>
                <a:cubicBezTo>
                  <a:pt x="79" y="88"/>
                  <a:pt x="88" y="90"/>
                  <a:pt x="88" y="94"/>
                </a:cubicBezTo>
                <a:cubicBezTo>
                  <a:pt x="88" y="96"/>
                  <a:pt x="78" y="107"/>
                  <a:pt x="76" y="107"/>
                </a:cubicBezTo>
                <a:cubicBezTo>
                  <a:pt x="74" y="107"/>
                  <a:pt x="63" y="96"/>
                  <a:pt x="63" y="94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94">
            <a:extLst>
              <a:ext uri="{FF2B5EF4-FFF2-40B4-BE49-F238E27FC236}">
                <a16:creationId xmlns:a16="http://schemas.microsoft.com/office/drawing/2014/main" id="{6B75520E-D0F1-45B8-A82D-57358448366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66453" y="2127575"/>
            <a:ext cx="419100" cy="420688"/>
          </a:xfrm>
          <a:custGeom>
            <a:avLst/>
            <a:gdLst>
              <a:gd name="T0" fmla="*/ 138 w 138"/>
              <a:gd name="T1" fmla="*/ 37 h 138"/>
              <a:gd name="T2" fmla="*/ 138 w 138"/>
              <a:gd name="T3" fmla="*/ 130 h 138"/>
              <a:gd name="T4" fmla="*/ 130 w 138"/>
              <a:gd name="T5" fmla="*/ 138 h 138"/>
              <a:gd name="T6" fmla="*/ 57 w 138"/>
              <a:gd name="T7" fmla="*/ 138 h 138"/>
              <a:gd name="T8" fmla="*/ 49 w 138"/>
              <a:gd name="T9" fmla="*/ 130 h 138"/>
              <a:gd name="T10" fmla="*/ 49 w 138"/>
              <a:gd name="T11" fmla="*/ 108 h 138"/>
              <a:gd name="T12" fmla="*/ 8 w 138"/>
              <a:gd name="T13" fmla="*/ 108 h 138"/>
              <a:gd name="T14" fmla="*/ 0 w 138"/>
              <a:gd name="T15" fmla="*/ 101 h 138"/>
              <a:gd name="T16" fmla="*/ 0 w 138"/>
              <a:gd name="T17" fmla="*/ 49 h 138"/>
              <a:gd name="T18" fmla="*/ 6 w 138"/>
              <a:gd name="T19" fmla="*/ 37 h 138"/>
              <a:gd name="T20" fmla="*/ 37 w 138"/>
              <a:gd name="T21" fmla="*/ 5 h 138"/>
              <a:gd name="T22" fmla="*/ 49 w 138"/>
              <a:gd name="T23" fmla="*/ 0 h 138"/>
              <a:gd name="T24" fmla="*/ 81 w 138"/>
              <a:gd name="T25" fmla="*/ 0 h 138"/>
              <a:gd name="T26" fmla="*/ 89 w 138"/>
              <a:gd name="T27" fmla="*/ 8 h 138"/>
              <a:gd name="T28" fmla="*/ 89 w 138"/>
              <a:gd name="T29" fmla="*/ 33 h 138"/>
              <a:gd name="T30" fmla="*/ 99 w 138"/>
              <a:gd name="T31" fmla="*/ 30 h 138"/>
              <a:gd name="T32" fmla="*/ 130 w 138"/>
              <a:gd name="T33" fmla="*/ 30 h 138"/>
              <a:gd name="T34" fmla="*/ 138 w 138"/>
              <a:gd name="T35" fmla="*/ 37 h 138"/>
              <a:gd name="T36" fmla="*/ 79 w 138"/>
              <a:gd name="T37" fmla="*/ 42 h 138"/>
              <a:gd name="T38" fmla="*/ 79 w 138"/>
              <a:gd name="T39" fmla="*/ 10 h 138"/>
              <a:gd name="T40" fmla="*/ 49 w 138"/>
              <a:gd name="T41" fmla="*/ 10 h 138"/>
              <a:gd name="T42" fmla="*/ 49 w 138"/>
              <a:gd name="T43" fmla="*/ 42 h 138"/>
              <a:gd name="T44" fmla="*/ 42 w 138"/>
              <a:gd name="T45" fmla="*/ 49 h 138"/>
              <a:gd name="T46" fmla="*/ 10 w 138"/>
              <a:gd name="T47" fmla="*/ 49 h 138"/>
              <a:gd name="T48" fmla="*/ 10 w 138"/>
              <a:gd name="T49" fmla="*/ 98 h 138"/>
              <a:gd name="T50" fmla="*/ 49 w 138"/>
              <a:gd name="T51" fmla="*/ 98 h 138"/>
              <a:gd name="T52" fmla="*/ 49 w 138"/>
              <a:gd name="T53" fmla="*/ 79 h 138"/>
              <a:gd name="T54" fmla="*/ 55 w 138"/>
              <a:gd name="T55" fmla="*/ 66 h 138"/>
              <a:gd name="T56" fmla="*/ 79 w 138"/>
              <a:gd name="T57" fmla="*/ 42 h 138"/>
              <a:gd name="T58" fmla="*/ 17 w 138"/>
              <a:gd name="T59" fmla="*/ 40 h 138"/>
              <a:gd name="T60" fmla="*/ 40 w 138"/>
              <a:gd name="T61" fmla="*/ 40 h 138"/>
              <a:gd name="T62" fmla="*/ 40 w 138"/>
              <a:gd name="T63" fmla="*/ 17 h 138"/>
              <a:gd name="T64" fmla="*/ 17 w 138"/>
              <a:gd name="T65" fmla="*/ 40 h 138"/>
              <a:gd name="T66" fmla="*/ 128 w 138"/>
              <a:gd name="T67" fmla="*/ 40 h 138"/>
              <a:gd name="T68" fmla="*/ 99 w 138"/>
              <a:gd name="T69" fmla="*/ 40 h 138"/>
              <a:gd name="T70" fmla="*/ 99 w 138"/>
              <a:gd name="T71" fmla="*/ 71 h 138"/>
              <a:gd name="T72" fmla="*/ 91 w 138"/>
              <a:gd name="T73" fmla="*/ 79 h 138"/>
              <a:gd name="T74" fmla="*/ 59 w 138"/>
              <a:gd name="T75" fmla="*/ 79 h 138"/>
              <a:gd name="T76" fmla="*/ 59 w 138"/>
              <a:gd name="T77" fmla="*/ 128 h 138"/>
              <a:gd name="T78" fmla="*/ 128 w 138"/>
              <a:gd name="T79" fmla="*/ 128 h 138"/>
              <a:gd name="T80" fmla="*/ 128 w 138"/>
              <a:gd name="T81" fmla="*/ 40 h 138"/>
              <a:gd name="T82" fmla="*/ 66 w 138"/>
              <a:gd name="T83" fmla="*/ 69 h 138"/>
              <a:gd name="T84" fmla="*/ 89 w 138"/>
              <a:gd name="T85" fmla="*/ 69 h 138"/>
              <a:gd name="T86" fmla="*/ 89 w 138"/>
              <a:gd name="T87" fmla="*/ 46 h 138"/>
              <a:gd name="T88" fmla="*/ 66 w 138"/>
              <a:gd name="T89" fmla="*/ 6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8" h="138">
                <a:moveTo>
                  <a:pt x="138" y="37"/>
                </a:moveTo>
                <a:cubicBezTo>
                  <a:pt x="138" y="130"/>
                  <a:pt x="138" y="130"/>
                  <a:pt x="138" y="130"/>
                </a:cubicBezTo>
                <a:cubicBezTo>
                  <a:pt x="138" y="134"/>
                  <a:pt x="134" y="138"/>
                  <a:pt x="130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3" y="138"/>
                  <a:pt x="49" y="134"/>
                  <a:pt x="49" y="130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4" y="108"/>
                  <a:pt x="0" y="105"/>
                  <a:pt x="0" y="101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5"/>
                  <a:pt x="3" y="40"/>
                  <a:pt x="6" y="37"/>
                </a:cubicBezTo>
                <a:cubicBezTo>
                  <a:pt x="37" y="5"/>
                  <a:pt x="37" y="5"/>
                  <a:pt x="37" y="5"/>
                </a:cubicBezTo>
                <a:cubicBezTo>
                  <a:pt x="40" y="3"/>
                  <a:pt x="45" y="0"/>
                  <a:pt x="4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5" y="0"/>
                  <a:pt x="89" y="4"/>
                  <a:pt x="89" y="8"/>
                </a:cubicBezTo>
                <a:cubicBezTo>
                  <a:pt x="89" y="33"/>
                  <a:pt x="89" y="33"/>
                  <a:pt x="89" y="33"/>
                </a:cubicBezTo>
                <a:cubicBezTo>
                  <a:pt x="92" y="31"/>
                  <a:pt x="96" y="30"/>
                  <a:pt x="99" y="30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34" y="30"/>
                  <a:pt x="138" y="33"/>
                  <a:pt x="138" y="37"/>
                </a:cubicBezTo>
                <a:close/>
                <a:moveTo>
                  <a:pt x="79" y="42"/>
                </a:moveTo>
                <a:cubicBezTo>
                  <a:pt x="79" y="10"/>
                  <a:pt x="79" y="10"/>
                  <a:pt x="7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6"/>
                  <a:pt x="46" y="49"/>
                  <a:pt x="42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98"/>
                  <a:pt x="10" y="98"/>
                  <a:pt x="10" y="98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75"/>
                  <a:pt x="52" y="69"/>
                  <a:pt x="55" y="66"/>
                </a:cubicBezTo>
                <a:lnTo>
                  <a:pt x="79" y="42"/>
                </a:lnTo>
                <a:close/>
                <a:moveTo>
                  <a:pt x="17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17"/>
                  <a:pt x="40" y="17"/>
                  <a:pt x="40" y="17"/>
                </a:cubicBezTo>
                <a:lnTo>
                  <a:pt x="17" y="40"/>
                </a:lnTo>
                <a:close/>
                <a:moveTo>
                  <a:pt x="128" y="40"/>
                </a:moveTo>
                <a:cubicBezTo>
                  <a:pt x="99" y="40"/>
                  <a:pt x="99" y="40"/>
                  <a:pt x="99" y="40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6"/>
                  <a:pt x="95" y="79"/>
                  <a:pt x="91" y="79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40"/>
                </a:lnTo>
                <a:close/>
                <a:moveTo>
                  <a:pt x="66" y="69"/>
                </a:moveTo>
                <a:cubicBezTo>
                  <a:pt x="89" y="69"/>
                  <a:pt x="89" y="69"/>
                  <a:pt x="89" y="69"/>
                </a:cubicBezTo>
                <a:cubicBezTo>
                  <a:pt x="89" y="46"/>
                  <a:pt x="89" y="46"/>
                  <a:pt x="89" y="46"/>
                </a:cubicBezTo>
                <a:lnTo>
                  <a:pt x="66" y="69"/>
                </a:ln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95">
            <a:extLst>
              <a:ext uri="{FF2B5EF4-FFF2-40B4-BE49-F238E27FC236}">
                <a16:creationId xmlns:a16="http://schemas.microsoft.com/office/drawing/2014/main" id="{CE956679-B01A-466A-844D-D8F3AF3D1688}"/>
              </a:ext>
            </a:extLst>
          </p:cNvPr>
          <p:cNvSpPr>
            <a:spLocks/>
          </p:cNvSpPr>
          <p:nvPr userDrawn="1"/>
        </p:nvSpPr>
        <p:spPr bwMode="auto">
          <a:xfrm>
            <a:off x="11012492" y="2245858"/>
            <a:ext cx="385763" cy="328613"/>
          </a:xfrm>
          <a:custGeom>
            <a:avLst/>
            <a:gdLst>
              <a:gd name="T0" fmla="*/ 123 w 127"/>
              <a:gd name="T1" fmla="*/ 82 h 108"/>
              <a:gd name="T2" fmla="*/ 121 w 127"/>
              <a:gd name="T3" fmla="*/ 86 h 108"/>
              <a:gd name="T4" fmla="*/ 107 w 127"/>
              <a:gd name="T5" fmla="*/ 89 h 108"/>
              <a:gd name="T6" fmla="*/ 88 w 127"/>
              <a:gd name="T7" fmla="*/ 103 h 108"/>
              <a:gd name="T8" fmla="*/ 88 w 127"/>
              <a:gd name="T9" fmla="*/ 106 h 108"/>
              <a:gd name="T10" fmla="*/ 85 w 127"/>
              <a:gd name="T11" fmla="*/ 108 h 108"/>
              <a:gd name="T12" fmla="*/ 81 w 127"/>
              <a:gd name="T13" fmla="*/ 108 h 108"/>
              <a:gd name="T14" fmla="*/ 78 w 127"/>
              <a:gd name="T15" fmla="*/ 106 h 108"/>
              <a:gd name="T16" fmla="*/ 78 w 127"/>
              <a:gd name="T17" fmla="*/ 61 h 108"/>
              <a:gd name="T18" fmla="*/ 81 w 127"/>
              <a:gd name="T19" fmla="*/ 59 h 108"/>
              <a:gd name="T20" fmla="*/ 85 w 127"/>
              <a:gd name="T21" fmla="*/ 59 h 108"/>
              <a:gd name="T22" fmla="*/ 88 w 127"/>
              <a:gd name="T23" fmla="*/ 61 h 108"/>
              <a:gd name="T24" fmla="*/ 88 w 127"/>
              <a:gd name="T25" fmla="*/ 64 h 108"/>
              <a:gd name="T26" fmla="*/ 105 w 127"/>
              <a:gd name="T27" fmla="*/ 74 h 108"/>
              <a:gd name="T28" fmla="*/ 110 w 127"/>
              <a:gd name="T29" fmla="*/ 73 h 108"/>
              <a:gd name="T30" fmla="*/ 113 w 127"/>
              <a:gd name="T31" fmla="*/ 58 h 108"/>
              <a:gd name="T32" fmla="*/ 63 w 127"/>
              <a:gd name="T33" fmla="*/ 15 h 108"/>
              <a:gd name="T34" fmla="*/ 14 w 127"/>
              <a:gd name="T35" fmla="*/ 58 h 108"/>
              <a:gd name="T36" fmla="*/ 17 w 127"/>
              <a:gd name="T37" fmla="*/ 73 h 108"/>
              <a:gd name="T38" fmla="*/ 22 w 127"/>
              <a:gd name="T39" fmla="*/ 74 h 108"/>
              <a:gd name="T40" fmla="*/ 39 w 127"/>
              <a:gd name="T41" fmla="*/ 64 h 108"/>
              <a:gd name="T42" fmla="*/ 39 w 127"/>
              <a:gd name="T43" fmla="*/ 61 h 108"/>
              <a:gd name="T44" fmla="*/ 41 w 127"/>
              <a:gd name="T45" fmla="*/ 59 h 108"/>
              <a:gd name="T46" fmla="*/ 46 w 127"/>
              <a:gd name="T47" fmla="*/ 59 h 108"/>
              <a:gd name="T48" fmla="*/ 49 w 127"/>
              <a:gd name="T49" fmla="*/ 61 h 108"/>
              <a:gd name="T50" fmla="*/ 49 w 127"/>
              <a:gd name="T51" fmla="*/ 106 h 108"/>
              <a:gd name="T52" fmla="*/ 46 w 127"/>
              <a:gd name="T53" fmla="*/ 108 h 108"/>
              <a:gd name="T54" fmla="*/ 41 w 127"/>
              <a:gd name="T55" fmla="*/ 108 h 108"/>
              <a:gd name="T56" fmla="*/ 39 w 127"/>
              <a:gd name="T57" fmla="*/ 106 h 108"/>
              <a:gd name="T58" fmla="*/ 39 w 127"/>
              <a:gd name="T59" fmla="*/ 103 h 108"/>
              <a:gd name="T60" fmla="*/ 20 w 127"/>
              <a:gd name="T61" fmla="*/ 89 h 108"/>
              <a:gd name="T62" fmla="*/ 6 w 127"/>
              <a:gd name="T63" fmla="*/ 86 h 108"/>
              <a:gd name="T64" fmla="*/ 4 w 127"/>
              <a:gd name="T65" fmla="*/ 82 h 108"/>
              <a:gd name="T66" fmla="*/ 0 w 127"/>
              <a:gd name="T67" fmla="*/ 58 h 108"/>
              <a:gd name="T68" fmla="*/ 63 w 127"/>
              <a:gd name="T69" fmla="*/ 0 h 108"/>
              <a:gd name="T70" fmla="*/ 127 w 127"/>
              <a:gd name="T71" fmla="*/ 58 h 108"/>
              <a:gd name="T72" fmla="*/ 123 w 127"/>
              <a:gd name="T73" fmla="*/ 8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7" h="108">
                <a:moveTo>
                  <a:pt x="123" y="82"/>
                </a:moveTo>
                <a:cubicBezTo>
                  <a:pt x="121" y="86"/>
                  <a:pt x="121" y="86"/>
                  <a:pt x="121" y="86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5" y="97"/>
                  <a:pt x="97" y="103"/>
                  <a:pt x="88" y="103"/>
                </a:cubicBezTo>
                <a:cubicBezTo>
                  <a:pt x="88" y="106"/>
                  <a:pt x="88" y="106"/>
                  <a:pt x="88" y="106"/>
                </a:cubicBezTo>
                <a:cubicBezTo>
                  <a:pt x="88" y="107"/>
                  <a:pt x="87" y="108"/>
                  <a:pt x="85" y="108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79" y="108"/>
                  <a:pt x="78" y="107"/>
                  <a:pt x="78" y="106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0"/>
                  <a:pt x="79" y="59"/>
                  <a:pt x="81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7" y="59"/>
                  <a:pt x="88" y="60"/>
                  <a:pt x="88" y="61"/>
                </a:cubicBezTo>
                <a:cubicBezTo>
                  <a:pt x="88" y="64"/>
                  <a:pt x="88" y="64"/>
                  <a:pt x="88" y="64"/>
                </a:cubicBezTo>
                <a:cubicBezTo>
                  <a:pt x="95" y="64"/>
                  <a:pt x="102" y="68"/>
                  <a:pt x="105" y="74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2" y="68"/>
                  <a:pt x="113" y="63"/>
                  <a:pt x="113" y="58"/>
                </a:cubicBezTo>
                <a:cubicBezTo>
                  <a:pt x="113" y="35"/>
                  <a:pt x="90" y="15"/>
                  <a:pt x="63" y="15"/>
                </a:cubicBezTo>
                <a:cubicBezTo>
                  <a:pt x="37" y="15"/>
                  <a:pt x="14" y="35"/>
                  <a:pt x="14" y="58"/>
                </a:cubicBezTo>
                <a:cubicBezTo>
                  <a:pt x="14" y="63"/>
                  <a:pt x="15" y="68"/>
                  <a:pt x="17" y="73"/>
                </a:cubicBezTo>
                <a:cubicBezTo>
                  <a:pt x="22" y="74"/>
                  <a:pt x="22" y="74"/>
                  <a:pt x="22" y="74"/>
                </a:cubicBezTo>
                <a:cubicBezTo>
                  <a:pt x="25" y="68"/>
                  <a:pt x="31" y="64"/>
                  <a:pt x="39" y="64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0"/>
                  <a:pt x="40" y="59"/>
                  <a:pt x="41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8" y="59"/>
                  <a:pt x="49" y="60"/>
                  <a:pt x="49" y="61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9" y="107"/>
                  <a:pt x="48" y="108"/>
                  <a:pt x="46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0" y="108"/>
                  <a:pt x="39" y="107"/>
                  <a:pt x="39" y="106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0" y="103"/>
                  <a:pt x="22" y="97"/>
                  <a:pt x="20" y="89"/>
                </a:cubicBezTo>
                <a:cubicBezTo>
                  <a:pt x="6" y="86"/>
                  <a:pt x="6" y="86"/>
                  <a:pt x="6" y="86"/>
                </a:cubicBezTo>
                <a:cubicBezTo>
                  <a:pt x="4" y="82"/>
                  <a:pt x="4" y="82"/>
                  <a:pt x="4" y="82"/>
                </a:cubicBezTo>
                <a:cubicBezTo>
                  <a:pt x="1" y="75"/>
                  <a:pt x="0" y="67"/>
                  <a:pt x="0" y="58"/>
                </a:cubicBezTo>
                <a:cubicBezTo>
                  <a:pt x="0" y="27"/>
                  <a:pt x="29" y="0"/>
                  <a:pt x="63" y="0"/>
                </a:cubicBezTo>
                <a:cubicBezTo>
                  <a:pt x="98" y="0"/>
                  <a:pt x="127" y="27"/>
                  <a:pt x="127" y="58"/>
                </a:cubicBezTo>
                <a:cubicBezTo>
                  <a:pt x="127" y="67"/>
                  <a:pt x="126" y="75"/>
                  <a:pt x="123" y="82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C5B2156-48B7-4648-9BA0-2B9A6FD77AD2}"/>
              </a:ext>
            </a:extLst>
          </p:cNvPr>
          <p:cNvGrpSpPr/>
          <p:nvPr userDrawn="1"/>
        </p:nvGrpSpPr>
        <p:grpSpPr>
          <a:xfrm>
            <a:off x="636528" y="3870732"/>
            <a:ext cx="10597191" cy="276999"/>
            <a:chOff x="636528" y="3870732"/>
            <a:chExt cx="10597191" cy="276999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C2CAE41-35E5-4A76-823E-BD55A127A959}"/>
                </a:ext>
              </a:extLst>
            </p:cNvPr>
            <p:cNvSpPr txBox="1"/>
            <p:nvPr/>
          </p:nvSpPr>
          <p:spPr>
            <a:xfrm>
              <a:off x="636528" y="3870732"/>
              <a:ext cx="67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1985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AC6A511A-04BE-490E-8209-A0DCD33CCA9C}"/>
                </a:ext>
              </a:extLst>
            </p:cNvPr>
            <p:cNvSpPr txBox="1"/>
            <p:nvPr/>
          </p:nvSpPr>
          <p:spPr>
            <a:xfrm>
              <a:off x="2276757" y="3870732"/>
              <a:ext cx="67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1990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55578B04-36BE-448D-9BEB-CBEC54A11B8D}"/>
                </a:ext>
              </a:extLst>
            </p:cNvPr>
            <p:cNvSpPr txBox="1"/>
            <p:nvPr/>
          </p:nvSpPr>
          <p:spPr>
            <a:xfrm>
              <a:off x="3953157" y="3870732"/>
              <a:ext cx="67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1995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BB8EE452-4F9D-4DCF-9942-8DCFDDB2AC48}"/>
                </a:ext>
              </a:extLst>
            </p:cNvPr>
            <p:cNvSpPr txBox="1"/>
            <p:nvPr/>
          </p:nvSpPr>
          <p:spPr>
            <a:xfrm>
              <a:off x="5582896" y="3870732"/>
              <a:ext cx="67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2000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3798E4D-3C86-4E23-A748-A7B75DE14E84}"/>
                </a:ext>
              </a:extLst>
            </p:cNvPr>
            <p:cNvSpPr txBox="1"/>
            <p:nvPr/>
          </p:nvSpPr>
          <p:spPr>
            <a:xfrm>
              <a:off x="7249771" y="3870732"/>
              <a:ext cx="67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2005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D0A03D4-DE31-4CDE-B706-4F5FDC7D85AA}"/>
                </a:ext>
              </a:extLst>
            </p:cNvPr>
            <p:cNvSpPr txBox="1"/>
            <p:nvPr/>
          </p:nvSpPr>
          <p:spPr>
            <a:xfrm>
              <a:off x="8908256" y="3870732"/>
              <a:ext cx="67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DF1A13A6-6AA9-4E61-A1A7-10E53EA36228}"/>
                </a:ext>
              </a:extLst>
            </p:cNvPr>
            <p:cNvSpPr txBox="1"/>
            <p:nvPr/>
          </p:nvSpPr>
          <p:spPr>
            <a:xfrm>
              <a:off x="10553927" y="3870732"/>
              <a:ext cx="67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2015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A69CAC-A564-42E6-9A1D-2C4F56A61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780" y="2477401"/>
            <a:ext cx="10378440" cy="24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5E5E-390B-48F9-8006-15D88D43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7737-A8CF-45D2-AFF2-43CB9AC0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3C94-805D-441B-A52E-099FB096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F13A29-4E0D-432E-AE2E-F2524B22E5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925" y="1163638"/>
            <a:ext cx="11456988" cy="5140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1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5E5E-390B-48F9-8006-15D88D43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7737-A8CF-45D2-AFF2-43CB9AC0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3C94-805D-441B-A52E-099FB096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E93636FE-6D9A-45B8-8145-42E099A44D3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5925" y="1192213"/>
            <a:ext cx="11401425" cy="4889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Táblázat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5E5E-390B-48F9-8006-15D88D43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7737-A8CF-45D2-AFF2-43CB9AC0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3C94-805D-441B-A52E-099FB096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/>
          <a:lstStyle/>
          <a:p>
            <a:fld id="{5E5DD1AB-6C38-4CB4-9F73-017BFEA7B0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116F4F-911F-4529-B95D-21EED440B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108076"/>
            <a:ext cx="11471275" cy="55447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948DB70-76A1-44E9-9E67-9969F25B94C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15925" y="1801813"/>
            <a:ext cx="11471275" cy="421106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Diagram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9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E635-9673-4EC2-B941-8F1F7EA21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4327" y="3744686"/>
            <a:ext cx="4724400" cy="936832"/>
          </a:xfrm>
        </p:spPr>
        <p:txBody>
          <a:bodyPr anchor="b">
            <a:normAutofit/>
          </a:bodyPr>
          <a:lstStyle>
            <a:lvl1pPr algn="ctr">
              <a:defRPr sz="38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9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E635-9673-4EC2-B941-8F1F7EA2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018" y="1330036"/>
            <a:ext cx="5472545" cy="762000"/>
          </a:xfrm>
        </p:spPr>
        <p:txBody>
          <a:bodyPr anchor="b">
            <a:normAutofit/>
          </a:bodyPr>
          <a:lstStyle>
            <a:lvl1pPr algn="ctr">
              <a:defRPr sz="3800" i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35F6FF-392C-4BB6-ABB3-CCCD0175D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653" y="2353291"/>
            <a:ext cx="4806950" cy="4211638"/>
          </a:xfrm>
        </p:spPr>
        <p:txBody>
          <a:bodyPr>
            <a:norm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9FAB282-122B-4FD4-8467-228CBF56029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06016" y="3102381"/>
            <a:ext cx="276225" cy="266701"/>
          </a:xfrm>
          <a:custGeom>
            <a:avLst/>
            <a:gdLst>
              <a:gd name="T0" fmla="*/ 59 w 88"/>
              <a:gd name="T1" fmla="*/ 42 h 88"/>
              <a:gd name="T2" fmla="*/ 48 w 88"/>
              <a:gd name="T3" fmla="*/ 67 h 88"/>
              <a:gd name="T4" fmla="*/ 44 w 88"/>
              <a:gd name="T5" fmla="*/ 69 h 88"/>
              <a:gd name="T6" fmla="*/ 40 w 88"/>
              <a:gd name="T7" fmla="*/ 67 h 88"/>
              <a:gd name="T8" fmla="*/ 28 w 88"/>
              <a:gd name="T9" fmla="*/ 42 h 88"/>
              <a:gd name="T10" fmla="*/ 27 w 88"/>
              <a:gd name="T11" fmla="*/ 36 h 88"/>
              <a:gd name="T12" fmla="*/ 44 w 88"/>
              <a:gd name="T13" fmla="*/ 19 h 88"/>
              <a:gd name="T14" fmla="*/ 61 w 88"/>
              <a:gd name="T15" fmla="*/ 36 h 88"/>
              <a:gd name="T16" fmla="*/ 59 w 88"/>
              <a:gd name="T17" fmla="*/ 42 h 88"/>
              <a:gd name="T18" fmla="*/ 44 w 88"/>
              <a:gd name="T19" fmla="*/ 27 h 88"/>
              <a:gd name="T20" fmla="*/ 35 w 88"/>
              <a:gd name="T21" fmla="*/ 36 h 88"/>
              <a:gd name="T22" fmla="*/ 44 w 88"/>
              <a:gd name="T23" fmla="*/ 44 h 88"/>
              <a:gd name="T24" fmla="*/ 52 w 88"/>
              <a:gd name="T25" fmla="*/ 36 h 88"/>
              <a:gd name="T26" fmla="*/ 44 w 88"/>
              <a:gd name="T27" fmla="*/ 27 h 88"/>
              <a:gd name="T28" fmla="*/ 44 w 88"/>
              <a:gd name="T29" fmla="*/ 88 h 88"/>
              <a:gd name="T30" fmla="*/ 0 w 88"/>
              <a:gd name="T31" fmla="*/ 44 h 88"/>
              <a:gd name="T32" fmla="*/ 44 w 88"/>
              <a:gd name="T33" fmla="*/ 0 h 88"/>
              <a:gd name="T34" fmla="*/ 88 w 88"/>
              <a:gd name="T35" fmla="*/ 44 h 88"/>
              <a:gd name="T36" fmla="*/ 44 w 88"/>
              <a:gd name="T37" fmla="*/ 88 h 88"/>
              <a:gd name="T38" fmla="*/ 44 w 88"/>
              <a:gd name="T39" fmla="*/ 4 h 88"/>
              <a:gd name="T40" fmla="*/ 4 w 88"/>
              <a:gd name="T41" fmla="*/ 44 h 88"/>
              <a:gd name="T42" fmla="*/ 44 w 88"/>
              <a:gd name="T43" fmla="*/ 84 h 88"/>
              <a:gd name="T44" fmla="*/ 84 w 88"/>
              <a:gd name="T45" fmla="*/ 44 h 88"/>
              <a:gd name="T46" fmla="*/ 44 w 88"/>
              <a:gd name="T47" fmla="*/ 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" h="88">
                <a:moveTo>
                  <a:pt x="59" y="42"/>
                </a:moveTo>
                <a:cubicBezTo>
                  <a:pt x="48" y="67"/>
                  <a:pt x="48" y="67"/>
                  <a:pt x="48" y="67"/>
                </a:cubicBezTo>
                <a:cubicBezTo>
                  <a:pt x="47" y="68"/>
                  <a:pt x="45" y="69"/>
                  <a:pt x="44" y="69"/>
                </a:cubicBezTo>
                <a:cubicBezTo>
                  <a:pt x="42" y="69"/>
                  <a:pt x="41" y="68"/>
                  <a:pt x="40" y="67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0"/>
                  <a:pt x="27" y="38"/>
                  <a:pt x="27" y="36"/>
                </a:cubicBezTo>
                <a:cubicBezTo>
                  <a:pt x="27" y="26"/>
                  <a:pt x="34" y="19"/>
                  <a:pt x="44" y="19"/>
                </a:cubicBezTo>
                <a:cubicBezTo>
                  <a:pt x="53" y="19"/>
                  <a:pt x="61" y="26"/>
                  <a:pt x="61" y="36"/>
                </a:cubicBezTo>
                <a:cubicBezTo>
                  <a:pt x="61" y="38"/>
                  <a:pt x="60" y="40"/>
                  <a:pt x="59" y="42"/>
                </a:cubicBezTo>
                <a:close/>
                <a:moveTo>
                  <a:pt x="44" y="27"/>
                </a:moveTo>
                <a:cubicBezTo>
                  <a:pt x="39" y="27"/>
                  <a:pt x="35" y="31"/>
                  <a:pt x="35" y="36"/>
                </a:cubicBezTo>
                <a:cubicBezTo>
                  <a:pt x="35" y="40"/>
                  <a:pt x="39" y="44"/>
                  <a:pt x="44" y="44"/>
                </a:cubicBezTo>
                <a:cubicBezTo>
                  <a:pt x="48" y="44"/>
                  <a:pt x="52" y="40"/>
                  <a:pt x="52" y="36"/>
                </a:cubicBezTo>
                <a:cubicBezTo>
                  <a:pt x="52" y="31"/>
                  <a:pt x="48" y="27"/>
                  <a:pt x="44" y="27"/>
                </a:cubicBezTo>
                <a:close/>
                <a:moveTo>
                  <a:pt x="44" y="88"/>
                </a:moveTo>
                <a:cubicBezTo>
                  <a:pt x="19" y="88"/>
                  <a:pt x="0" y="68"/>
                  <a:pt x="0" y="44"/>
                </a:cubicBezTo>
                <a:cubicBezTo>
                  <a:pt x="0" y="19"/>
                  <a:pt x="19" y="0"/>
                  <a:pt x="44" y="0"/>
                </a:cubicBezTo>
                <a:cubicBezTo>
                  <a:pt x="68" y="0"/>
                  <a:pt x="88" y="19"/>
                  <a:pt x="88" y="44"/>
                </a:cubicBezTo>
                <a:cubicBezTo>
                  <a:pt x="88" y="68"/>
                  <a:pt x="68" y="88"/>
                  <a:pt x="44" y="88"/>
                </a:cubicBezTo>
                <a:close/>
                <a:moveTo>
                  <a:pt x="44" y="4"/>
                </a:moveTo>
                <a:cubicBezTo>
                  <a:pt x="22" y="4"/>
                  <a:pt x="4" y="21"/>
                  <a:pt x="4" y="44"/>
                </a:cubicBezTo>
                <a:cubicBezTo>
                  <a:pt x="4" y="66"/>
                  <a:pt x="22" y="84"/>
                  <a:pt x="44" y="84"/>
                </a:cubicBezTo>
                <a:cubicBezTo>
                  <a:pt x="66" y="84"/>
                  <a:pt x="84" y="66"/>
                  <a:pt x="84" y="44"/>
                </a:cubicBezTo>
                <a:cubicBezTo>
                  <a:pt x="84" y="21"/>
                  <a:pt x="66" y="4"/>
                  <a:pt x="44" y="4"/>
                </a:cubicBezTo>
                <a:close/>
              </a:path>
            </a:pathLst>
          </a:custGeom>
          <a:solidFill>
            <a:srgbClr val="63B5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736CEC3-1A4F-41B5-992D-8496E0F873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06016" y="3866197"/>
            <a:ext cx="276225" cy="266701"/>
          </a:xfrm>
          <a:custGeom>
            <a:avLst/>
            <a:gdLst>
              <a:gd name="T0" fmla="*/ 44 w 88"/>
              <a:gd name="T1" fmla="*/ 88 h 88"/>
              <a:gd name="T2" fmla="*/ 0 w 88"/>
              <a:gd name="T3" fmla="*/ 44 h 88"/>
              <a:gd name="T4" fmla="*/ 44 w 88"/>
              <a:gd name="T5" fmla="*/ 0 h 88"/>
              <a:gd name="T6" fmla="*/ 88 w 88"/>
              <a:gd name="T7" fmla="*/ 44 h 88"/>
              <a:gd name="T8" fmla="*/ 44 w 88"/>
              <a:gd name="T9" fmla="*/ 88 h 88"/>
              <a:gd name="T10" fmla="*/ 44 w 88"/>
              <a:gd name="T11" fmla="*/ 4 h 88"/>
              <a:gd name="T12" fmla="*/ 4 w 88"/>
              <a:gd name="T13" fmla="*/ 44 h 88"/>
              <a:gd name="T14" fmla="*/ 44 w 88"/>
              <a:gd name="T15" fmla="*/ 84 h 88"/>
              <a:gd name="T16" fmla="*/ 84 w 88"/>
              <a:gd name="T17" fmla="*/ 44 h 88"/>
              <a:gd name="T18" fmla="*/ 44 w 88"/>
              <a:gd name="T19" fmla="*/ 4 h 88"/>
              <a:gd name="T20" fmla="*/ 67 w 88"/>
              <a:gd name="T21" fmla="*/ 61 h 88"/>
              <a:gd name="T22" fmla="*/ 63 w 88"/>
              <a:gd name="T23" fmla="*/ 65 h 88"/>
              <a:gd name="T24" fmla="*/ 24 w 88"/>
              <a:gd name="T25" fmla="*/ 65 h 88"/>
              <a:gd name="T26" fmla="*/ 20 w 88"/>
              <a:gd name="T27" fmla="*/ 61 h 88"/>
              <a:gd name="T28" fmla="*/ 20 w 88"/>
              <a:gd name="T29" fmla="*/ 32 h 88"/>
              <a:gd name="T30" fmla="*/ 24 w 88"/>
              <a:gd name="T31" fmla="*/ 28 h 88"/>
              <a:gd name="T32" fmla="*/ 63 w 88"/>
              <a:gd name="T33" fmla="*/ 28 h 88"/>
              <a:gd name="T34" fmla="*/ 67 w 88"/>
              <a:gd name="T35" fmla="*/ 32 h 88"/>
              <a:gd name="T36" fmla="*/ 67 w 88"/>
              <a:gd name="T37" fmla="*/ 61 h 88"/>
              <a:gd name="T38" fmla="*/ 63 w 88"/>
              <a:gd name="T39" fmla="*/ 31 h 88"/>
              <a:gd name="T40" fmla="*/ 24 w 88"/>
              <a:gd name="T41" fmla="*/ 31 h 88"/>
              <a:gd name="T42" fmla="*/ 24 w 88"/>
              <a:gd name="T43" fmla="*/ 32 h 88"/>
              <a:gd name="T44" fmla="*/ 27 w 88"/>
              <a:gd name="T45" fmla="*/ 40 h 88"/>
              <a:gd name="T46" fmla="*/ 38 w 88"/>
              <a:gd name="T47" fmla="*/ 48 h 88"/>
              <a:gd name="T48" fmla="*/ 44 w 88"/>
              <a:gd name="T49" fmla="*/ 52 h 88"/>
              <a:gd name="T50" fmla="*/ 44 w 88"/>
              <a:gd name="T51" fmla="*/ 52 h 88"/>
              <a:gd name="T52" fmla="*/ 44 w 88"/>
              <a:gd name="T53" fmla="*/ 52 h 88"/>
              <a:gd name="T54" fmla="*/ 49 w 88"/>
              <a:gd name="T55" fmla="*/ 48 h 88"/>
              <a:gd name="T56" fmla="*/ 60 w 88"/>
              <a:gd name="T57" fmla="*/ 40 h 88"/>
              <a:gd name="T58" fmla="*/ 64 w 88"/>
              <a:gd name="T59" fmla="*/ 33 h 88"/>
              <a:gd name="T60" fmla="*/ 63 w 88"/>
              <a:gd name="T61" fmla="*/ 31 h 88"/>
              <a:gd name="T62" fmla="*/ 64 w 88"/>
              <a:gd name="T63" fmla="*/ 41 h 88"/>
              <a:gd name="T64" fmla="*/ 62 w 88"/>
              <a:gd name="T65" fmla="*/ 42 h 88"/>
              <a:gd name="T66" fmla="*/ 51 w 88"/>
              <a:gd name="T67" fmla="*/ 51 h 88"/>
              <a:gd name="T68" fmla="*/ 44 w 88"/>
              <a:gd name="T69" fmla="*/ 55 h 88"/>
              <a:gd name="T70" fmla="*/ 44 w 88"/>
              <a:gd name="T71" fmla="*/ 55 h 88"/>
              <a:gd name="T72" fmla="*/ 44 w 88"/>
              <a:gd name="T73" fmla="*/ 55 h 88"/>
              <a:gd name="T74" fmla="*/ 37 w 88"/>
              <a:gd name="T75" fmla="*/ 51 h 88"/>
              <a:gd name="T76" fmla="*/ 25 w 88"/>
              <a:gd name="T77" fmla="*/ 42 h 88"/>
              <a:gd name="T78" fmla="*/ 24 w 88"/>
              <a:gd name="T79" fmla="*/ 41 h 88"/>
              <a:gd name="T80" fmla="*/ 24 w 88"/>
              <a:gd name="T81" fmla="*/ 61 h 88"/>
              <a:gd name="T82" fmla="*/ 24 w 88"/>
              <a:gd name="T83" fmla="*/ 62 h 88"/>
              <a:gd name="T84" fmla="*/ 63 w 88"/>
              <a:gd name="T85" fmla="*/ 62 h 88"/>
              <a:gd name="T86" fmla="*/ 64 w 88"/>
              <a:gd name="T87" fmla="*/ 61 h 88"/>
              <a:gd name="T88" fmla="*/ 64 w 88"/>
              <a:gd name="T89" fmla="*/ 4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" h="88">
                <a:moveTo>
                  <a:pt x="44" y="88"/>
                </a:moveTo>
                <a:cubicBezTo>
                  <a:pt x="19" y="88"/>
                  <a:pt x="0" y="69"/>
                  <a:pt x="0" y="44"/>
                </a:cubicBezTo>
                <a:cubicBezTo>
                  <a:pt x="0" y="20"/>
                  <a:pt x="19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69"/>
                  <a:pt x="68" y="88"/>
                  <a:pt x="44" y="88"/>
                </a:cubicBezTo>
                <a:close/>
                <a:moveTo>
                  <a:pt x="44" y="4"/>
                </a:moveTo>
                <a:cubicBezTo>
                  <a:pt x="22" y="4"/>
                  <a:pt x="4" y="22"/>
                  <a:pt x="4" y="44"/>
                </a:cubicBezTo>
                <a:cubicBezTo>
                  <a:pt x="4" y="66"/>
                  <a:pt x="22" y="84"/>
                  <a:pt x="44" y="84"/>
                </a:cubicBezTo>
                <a:cubicBezTo>
                  <a:pt x="66" y="84"/>
                  <a:pt x="84" y="66"/>
                  <a:pt x="84" y="44"/>
                </a:cubicBezTo>
                <a:cubicBezTo>
                  <a:pt x="84" y="22"/>
                  <a:pt x="66" y="4"/>
                  <a:pt x="44" y="4"/>
                </a:cubicBezTo>
                <a:close/>
                <a:moveTo>
                  <a:pt x="67" y="61"/>
                </a:moveTo>
                <a:cubicBezTo>
                  <a:pt x="67" y="63"/>
                  <a:pt x="65" y="65"/>
                  <a:pt x="63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2" y="65"/>
                  <a:pt x="20" y="63"/>
                  <a:pt x="20" y="6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0"/>
                  <a:pt x="22" y="28"/>
                  <a:pt x="24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5" y="28"/>
                  <a:pt x="67" y="30"/>
                  <a:pt x="67" y="32"/>
                </a:cubicBezTo>
                <a:lnTo>
                  <a:pt x="67" y="61"/>
                </a:lnTo>
                <a:close/>
                <a:moveTo>
                  <a:pt x="63" y="31"/>
                </a:move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2"/>
                  <a:pt x="24" y="32"/>
                </a:cubicBezTo>
                <a:cubicBezTo>
                  <a:pt x="24" y="35"/>
                  <a:pt x="25" y="38"/>
                  <a:pt x="27" y="40"/>
                </a:cubicBezTo>
                <a:cubicBezTo>
                  <a:pt x="31" y="42"/>
                  <a:pt x="34" y="45"/>
                  <a:pt x="38" y="48"/>
                </a:cubicBezTo>
                <a:cubicBezTo>
                  <a:pt x="39" y="49"/>
                  <a:pt x="42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6" y="52"/>
                  <a:pt x="48" y="49"/>
                  <a:pt x="49" y="48"/>
                </a:cubicBezTo>
                <a:cubicBezTo>
                  <a:pt x="53" y="45"/>
                  <a:pt x="56" y="42"/>
                  <a:pt x="60" y="40"/>
                </a:cubicBezTo>
                <a:cubicBezTo>
                  <a:pt x="62" y="38"/>
                  <a:pt x="64" y="36"/>
                  <a:pt x="64" y="33"/>
                </a:cubicBezTo>
                <a:cubicBezTo>
                  <a:pt x="64" y="33"/>
                  <a:pt x="64" y="31"/>
                  <a:pt x="63" y="31"/>
                </a:cubicBezTo>
                <a:close/>
                <a:moveTo>
                  <a:pt x="64" y="41"/>
                </a:moveTo>
                <a:cubicBezTo>
                  <a:pt x="63" y="41"/>
                  <a:pt x="63" y="42"/>
                  <a:pt x="62" y="42"/>
                </a:cubicBezTo>
                <a:cubicBezTo>
                  <a:pt x="58" y="45"/>
                  <a:pt x="54" y="48"/>
                  <a:pt x="51" y="51"/>
                </a:cubicBezTo>
                <a:cubicBezTo>
                  <a:pt x="49" y="53"/>
                  <a:pt x="46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1" y="55"/>
                  <a:pt x="39" y="53"/>
                  <a:pt x="37" y="51"/>
                </a:cubicBezTo>
                <a:cubicBezTo>
                  <a:pt x="33" y="48"/>
                  <a:pt x="29" y="45"/>
                  <a:pt x="25" y="42"/>
                </a:cubicBezTo>
                <a:cubicBezTo>
                  <a:pt x="25" y="42"/>
                  <a:pt x="24" y="41"/>
                  <a:pt x="24" y="4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1"/>
                  <a:pt x="24" y="62"/>
                  <a:pt x="24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4" y="61"/>
                  <a:pt x="64" y="61"/>
                </a:cubicBezTo>
                <a:lnTo>
                  <a:pt x="64" y="41"/>
                </a:lnTo>
                <a:close/>
              </a:path>
            </a:pathLst>
          </a:custGeom>
          <a:solidFill>
            <a:srgbClr val="63B5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B59A4743-7D6B-4182-818B-E0C36ADCE1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06016" y="4677318"/>
            <a:ext cx="276225" cy="266701"/>
          </a:xfrm>
          <a:custGeom>
            <a:avLst/>
            <a:gdLst>
              <a:gd name="T0" fmla="*/ 44 w 88"/>
              <a:gd name="T1" fmla="*/ 88 h 88"/>
              <a:gd name="T2" fmla="*/ 0 w 88"/>
              <a:gd name="T3" fmla="*/ 44 h 88"/>
              <a:gd name="T4" fmla="*/ 44 w 88"/>
              <a:gd name="T5" fmla="*/ 0 h 88"/>
              <a:gd name="T6" fmla="*/ 88 w 88"/>
              <a:gd name="T7" fmla="*/ 44 h 88"/>
              <a:gd name="T8" fmla="*/ 44 w 88"/>
              <a:gd name="T9" fmla="*/ 88 h 88"/>
              <a:gd name="T10" fmla="*/ 44 w 88"/>
              <a:gd name="T11" fmla="*/ 4 h 88"/>
              <a:gd name="T12" fmla="*/ 4 w 88"/>
              <a:gd name="T13" fmla="*/ 44 h 88"/>
              <a:gd name="T14" fmla="*/ 44 w 88"/>
              <a:gd name="T15" fmla="*/ 84 h 88"/>
              <a:gd name="T16" fmla="*/ 84 w 88"/>
              <a:gd name="T17" fmla="*/ 44 h 88"/>
              <a:gd name="T18" fmla="*/ 44 w 88"/>
              <a:gd name="T19" fmla="*/ 4 h 88"/>
              <a:gd name="T20" fmla="*/ 61 w 88"/>
              <a:gd name="T21" fmla="*/ 57 h 88"/>
              <a:gd name="T22" fmla="*/ 58 w 88"/>
              <a:gd name="T23" fmla="*/ 60 h 88"/>
              <a:gd name="T24" fmla="*/ 53 w 88"/>
              <a:gd name="T25" fmla="*/ 62 h 88"/>
              <a:gd name="T26" fmla="*/ 46 w 88"/>
              <a:gd name="T27" fmla="*/ 60 h 88"/>
              <a:gd name="T28" fmla="*/ 42 w 88"/>
              <a:gd name="T29" fmla="*/ 58 h 88"/>
              <a:gd name="T30" fmla="*/ 29 w 88"/>
              <a:gd name="T31" fmla="*/ 45 h 88"/>
              <a:gd name="T32" fmla="*/ 27 w 88"/>
              <a:gd name="T33" fmla="*/ 40 h 88"/>
              <a:gd name="T34" fmla="*/ 25 w 88"/>
              <a:gd name="T35" fmla="*/ 34 h 88"/>
              <a:gd name="T36" fmla="*/ 27 w 88"/>
              <a:gd name="T37" fmla="*/ 29 h 88"/>
              <a:gd name="T38" fmla="*/ 29 w 88"/>
              <a:gd name="T39" fmla="*/ 25 h 88"/>
              <a:gd name="T40" fmla="*/ 33 w 88"/>
              <a:gd name="T41" fmla="*/ 25 h 88"/>
              <a:gd name="T42" fmla="*/ 34 w 88"/>
              <a:gd name="T43" fmla="*/ 25 h 88"/>
              <a:gd name="T44" fmla="*/ 35 w 88"/>
              <a:gd name="T45" fmla="*/ 27 h 88"/>
              <a:gd name="T46" fmla="*/ 37 w 88"/>
              <a:gd name="T47" fmla="*/ 31 h 88"/>
              <a:gd name="T48" fmla="*/ 39 w 88"/>
              <a:gd name="T49" fmla="*/ 34 h 88"/>
              <a:gd name="T50" fmla="*/ 34 w 88"/>
              <a:gd name="T51" fmla="*/ 39 h 88"/>
              <a:gd name="T52" fmla="*/ 35 w 88"/>
              <a:gd name="T53" fmla="*/ 41 h 88"/>
              <a:gd name="T54" fmla="*/ 46 w 88"/>
              <a:gd name="T55" fmla="*/ 52 h 88"/>
              <a:gd name="T56" fmla="*/ 48 w 88"/>
              <a:gd name="T57" fmla="*/ 53 h 88"/>
              <a:gd name="T58" fmla="*/ 53 w 88"/>
              <a:gd name="T59" fmla="*/ 48 h 88"/>
              <a:gd name="T60" fmla="*/ 56 w 88"/>
              <a:gd name="T61" fmla="*/ 49 h 88"/>
              <a:gd name="T62" fmla="*/ 60 w 88"/>
              <a:gd name="T63" fmla="*/ 52 h 88"/>
              <a:gd name="T64" fmla="*/ 62 w 88"/>
              <a:gd name="T65" fmla="*/ 53 h 88"/>
              <a:gd name="T66" fmla="*/ 62 w 88"/>
              <a:gd name="T67" fmla="*/ 54 h 88"/>
              <a:gd name="T68" fmla="*/ 61 w 88"/>
              <a:gd name="T69" fmla="*/ 5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" h="88">
                <a:moveTo>
                  <a:pt x="44" y="88"/>
                </a:move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68"/>
                  <a:pt x="68" y="88"/>
                  <a:pt x="44" y="88"/>
                </a:cubicBezTo>
                <a:close/>
                <a:moveTo>
                  <a:pt x="44" y="4"/>
                </a:moveTo>
                <a:cubicBezTo>
                  <a:pt x="22" y="4"/>
                  <a:pt x="4" y="22"/>
                  <a:pt x="4" y="44"/>
                </a:cubicBezTo>
                <a:cubicBezTo>
                  <a:pt x="4" y="66"/>
                  <a:pt x="22" y="84"/>
                  <a:pt x="44" y="84"/>
                </a:cubicBezTo>
                <a:cubicBezTo>
                  <a:pt x="66" y="84"/>
                  <a:pt x="84" y="66"/>
                  <a:pt x="84" y="44"/>
                </a:cubicBezTo>
                <a:cubicBezTo>
                  <a:pt x="84" y="22"/>
                  <a:pt x="66" y="4"/>
                  <a:pt x="44" y="4"/>
                </a:cubicBezTo>
                <a:close/>
                <a:moveTo>
                  <a:pt x="61" y="57"/>
                </a:moveTo>
                <a:cubicBezTo>
                  <a:pt x="61" y="59"/>
                  <a:pt x="59" y="60"/>
                  <a:pt x="58" y="60"/>
                </a:cubicBezTo>
                <a:cubicBezTo>
                  <a:pt x="57" y="61"/>
                  <a:pt x="55" y="62"/>
                  <a:pt x="53" y="62"/>
                </a:cubicBezTo>
                <a:cubicBezTo>
                  <a:pt x="51" y="62"/>
                  <a:pt x="49" y="61"/>
                  <a:pt x="46" y="60"/>
                </a:cubicBezTo>
                <a:cubicBezTo>
                  <a:pt x="45" y="59"/>
                  <a:pt x="43" y="58"/>
                  <a:pt x="42" y="58"/>
                </a:cubicBezTo>
                <a:cubicBezTo>
                  <a:pt x="37" y="55"/>
                  <a:pt x="32" y="49"/>
                  <a:pt x="29" y="45"/>
                </a:cubicBezTo>
                <a:cubicBezTo>
                  <a:pt x="28" y="44"/>
                  <a:pt x="28" y="42"/>
                  <a:pt x="27" y="40"/>
                </a:cubicBezTo>
                <a:cubicBezTo>
                  <a:pt x="26" y="38"/>
                  <a:pt x="25" y="36"/>
                  <a:pt x="25" y="34"/>
                </a:cubicBezTo>
                <a:cubicBezTo>
                  <a:pt x="25" y="32"/>
                  <a:pt x="26" y="30"/>
                  <a:pt x="27" y="29"/>
                </a:cubicBezTo>
                <a:cubicBezTo>
                  <a:pt x="27" y="27"/>
                  <a:pt x="28" y="26"/>
                  <a:pt x="29" y="25"/>
                </a:cubicBezTo>
                <a:cubicBezTo>
                  <a:pt x="30" y="25"/>
                  <a:pt x="32" y="25"/>
                  <a:pt x="33" y="25"/>
                </a:cubicBezTo>
                <a:cubicBezTo>
                  <a:pt x="33" y="25"/>
                  <a:pt x="33" y="25"/>
                  <a:pt x="34" y="25"/>
                </a:cubicBezTo>
                <a:cubicBezTo>
                  <a:pt x="34" y="25"/>
                  <a:pt x="35" y="26"/>
                  <a:pt x="35" y="27"/>
                </a:cubicBezTo>
                <a:cubicBezTo>
                  <a:pt x="36" y="28"/>
                  <a:pt x="37" y="30"/>
                  <a:pt x="37" y="31"/>
                </a:cubicBezTo>
                <a:cubicBezTo>
                  <a:pt x="38" y="32"/>
                  <a:pt x="39" y="33"/>
                  <a:pt x="39" y="34"/>
                </a:cubicBezTo>
                <a:cubicBezTo>
                  <a:pt x="39" y="35"/>
                  <a:pt x="34" y="37"/>
                  <a:pt x="34" y="39"/>
                </a:cubicBezTo>
                <a:cubicBezTo>
                  <a:pt x="34" y="40"/>
                  <a:pt x="35" y="40"/>
                  <a:pt x="35" y="41"/>
                </a:cubicBezTo>
                <a:cubicBezTo>
                  <a:pt x="38" y="46"/>
                  <a:pt x="41" y="49"/>
                  <a:pt x="46" y="52"/>
                </a:cubicBezTo>
                <a:cubicBezTo>
                  <a:pt x="46" y="52"/>
                  <a:pt x="47" y="53"/>
                  <a:pt x="48" y="53"/>
                </a:cubicBezTo>
                <a:cubicBezTo>
                  <a:pt x="49" y="53"/>
                  <a:pt x="52" y="48"/>
                  <a:pt x="53" y="48"/>
                </a:cubicBezTo>
                <a:cubicBezTo>
                  <a:pt x="54" y="48"/>
                  <a:pt x="55" y="49"/>
                  <a:pt x="56" y="49"/>
                </a:cubicBezTo>
                <a:cubicBezTo>
                  <a:pt x="57" y="50"/>
                  <a:pt x="59" y="51"/>
                  <a:pt x="60" y="52"/>
                </a:cubicBezTo>
                <a:cubicBezTo>
                  <a:pt x="61" y="52"/>
                  <a:pt x="62" y="53"/>
                  <a:pt x="62" y="53"/>
                </a:cubicBezTo>
                <a:cubicBezTo>
                  <a:pt x="62" y="53"/>
                  <a:pt x="62" y="54"/>
                  <a:pt x="62" y="54"/>
                </a:cubicBezTo>
                <a:cubicBezTo>
                  <a:pt x="62" y="55"/>
                  <a:pt x="62" y="57"/>
                  <a:pt x="61" y="57"/>
                </a:cubicBezTo>
                <a:close/>
              </a:path>
            </a:pathLst>
          </a:custGeom>
          <a:solidFill>
            <a:srgbClr val="63B5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26FC7FD9-E4C2-4DCE-A2A8-C1130A65936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06016" y="5488439"/>
            <a:ext cx="276225" cy="268288"/>
          </a:xfrm>
          <a:custGeom>
            <a:avLst/>
            <a:gdLst>
              <a:gd name="T0" fmla="*/ 0 w 88"/>
              <a:gd name="T1" fmla="*/ 44 h 88"/>
              <a:gd name="T2" fmla="*/ 88 w 88"/>
              <a:gd name="T3" fmla="*/ 44 h 88"/>
              <a:gd name="T4" fmla="*/ 44 w 88"/>
              <a:gd name="T5" fmla="*/ 4 h 88"/>
              <a:gd name="T6" fmla="*/ 44 w 88"/>
              <a:gd name="T7" fmla="*/ 84 h 88"/>
              <a:gd name="T8" fmla="*/ 44 w 88"/>
              <a:gd name="T9" fmla="*/ 4 h 88"/>
              <a:gd name="T10" fmla="*/ 20 w 88"/>
              <a:gd name="T11" fmla="*/ 44 h 88"/>
              <a:gd name="T12" fmla="*/ 67 w 88"/>
              <a:gd name="T13" fmla="*/ 44 h 88"/>
              <a:gd name="T14" fmla="*/ 64 w 88"/>
              <a:gd name="T15" fmla="*/ 43 h 88"/>
              <a:gd name="T16" fmla="*/ 53 w 88"/>
              <a:gd name="T17" fmla="*/ 34 h 88"/>
              <a:gd name="T18" fmla="*/ 64 w 88"/>
              <a:gd name="T19" fmla="*/ 43 h 88"/>
              <a:gd name="T20" fmla="*/ 37 w 88"/>
              <a:gd name="T21" fmla="*/ 56 h 88"/>
              <a:gd name="T22" fmla="*/ 43 w 88"/>
              <a:gd name="T23" fmla="*/ 64 h 88"/>
              <a:gd name="T24" fmla="*/ 45 w 88"/>
              <a:gd name="T25" fmla="*/ 24 h 88"/>
              <a:gd name="T26" fmla="*/ 44 w 88"/>
              <a:gd name="T27" fmla="*/ 34 h 88"/>
              <a:gd name="T28" fmla="*/ 45 w 88"/>
              <a:gd name="T29" fmla="*/ 24 h 88"/>
              <a:gd name="T30" fmla="*/ 58 w 88"/>
              <a:gd name="T31" fmla="*/ 29 h 88"/>
              <a:gd name="T32" fmla="*/ 47 w 88"/>
              <a:gd name="T33" fmla="*/ 24 h 88"/>
              <a:gd name="T34" fmla="*/ 43 w 88"/>
              <a:gd name="T35" fmla="*/ 34 h 88"/>
              <a:gd name="T36" fmla="*/ 43 w 88"/>
              <a:gd name="T37" fmla="*/ 24 h 88"/>
              <a:gd name="T38" fmla="*/ 35 w 88"/>
              <a:gd name="T39" fmla="*/ 32 h 88"/>
              <a:gd name="T40" fmla="*/ 40 w 88"/>
              <a:gd name="T41" fmla="*/ 24 h 88"/>
              <a:gd name="T42" fmla="*/ 36 w 88"/>
              <a:gd name="T43" fmla="*/ 34 h 88"/>
              <a:gd name="T44" fmla="*/ 43 w 88"/>
              <a:gd name="T45" fmla="*/ 43 h 88"/>
              <a:gd name="T46" fmla="*/ 36 w 88"/>
              <a:gd name="T47" fmla="*/ 34 h 88"/>
              <a:gd name="T48" fmla="*/ 43 w 88"/>
              <a:gd name="T49" fmla="*/ 54 h 88"/>
              <a:gd name="T50" fmla="*/ 34 w 88"/>
              <a:gd name="T51" fmla="*/ 45 h 88"/>
              <a:gd name="T52" fmla="*/ 40 w 88"/>
              <a:gd name="T53" fmla="*/ 64 h 88"/>
              <a:gd name="T54" fmla="*/ 35 w 88"/>
              <a:gd name="T55" fmla="*/ 57 h 88"/>
              <a:gd name="T56" fmla="*/ 44 w 88"/>
              <a:gd name="T57" fmla="*/ 64 h 88"/>
              <a:gd name="T58" fmla="*/ 51 w 88"/>
              <a:gd name="T59" fmla="*/ 56 h 88"/>
              <a:gd name="T60" fmla="*/ 44 w 88"/>
              <a:gd name="T61" fmla="*/ 64 h 88"/>
              <a:gd name="T62" fmla="*/ 57 w 88"/>
              <a:gd name="T63" fmla="*/ 59 h 88"/>
              <a:gd name="T64" fmla="*/ 52 w 88"/>
              <a:gd name="T65" fmla="*/ 57 h 88"/>
              <a:gd name="T66" fmla="*/ 44 w 88"/>
              <a:gd name="T67" fmla="*/ 54 h 88"/>
              <a:gd name="T68" fmla="*/ 54 w 88"/>
              <a:gd name="T69" fmla="*/ 45 h 88"/>
              <a:gd name="T70" fmla="*/ 44 w 88"/>
              <a:gd name="T71" fmla="*/ 43 h 88"/>
              <a:gd name="T72" fmla="*/ 52 w 88"/>
              <a:gd name="T73" fmla="*/ 34 h 88"/>
              <a:gd name="T74" fmla="*/ 44 w 88"/>
              <a:gd name="T75" fmla="*/ 43 h 88"/>
              <a:gd name="T76" fmla="*/ 34 w 88"/>
              <a:gd name="T77" fmla="*/ 34 h 88"/>
              <a:gd name="T78" fmla="*/ 23 w 88"/>
              <a:gd name="T79" fmla="*/ 43 h 88"/>
              <a:gd name="T80" fmla="*/ 23 w 88"/>
              <a:gd name="T81" fmla="*/ 45 h 88"/>
              <a:gd name="T82" fmla="*/ 35 w 88"/>
              <a:gd name="T83" fmla="*/ 56 h 88"/>
              <a:gd name="T84" fmla="*/ 23 w 88"/>
              <a:gd name="T85" fmla="*/ 45 h 88"/>
              <a:gd name="T86" fmla="*/ 53 w 88"/>
              <a:gd name="T87" fmla="*/ 56 h 88"/>
              <a:gd name="T88" fmla="*/ 64 w 88"/>
              <a:gd name="T89" fmla="*/ 4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" h="88">
                <a:moveTo>
                  <a:pt x="44" y="88"/>
                </a:move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68"/>
                  <a:pt x="68" y="88"/>
                  <a:pt x="44" y="88"/>
                </a:cubicBezTo>
                <a:close/>
                <a:moveTo>
                  <a:pt x="44" y="4"/>
                </a:moveTo>
                <a:cubicBezTo>
                  <a:pt x="22" y="4"/>
                  <a:pt x="4" y="22"/>
                  <a:pt x="4" y="44"/>
                </a:cubicBezTo>
                <a:cubicBezTo>
                  <a:pt x="4" y="66"/>
                  <a:pt x="22" y="84"/>
                  <a:pt x="44" y="84"/>
                </a:cubicBezTo>
                <a:cubicBezTo>
                  <a:pt x="66" y="84"/>
                  <a:pt x="84" y="66"/>
                  <a:pt x="84" y="44"/>
                </a:cubicBezTo>
                <a:cubicBezTo>
                  <a:pt x="84" y="22"/>
                  <a:pt x="66" y="4"/>
                  <a:pt x="44" y="4"/>
                </a:cubicBezTo>
                <a:close/>
                <a:moveTo>
                  <a:pt x="44" y="20"/>
                </a:moveTo>
                <a:cubicBezTo>
                  <a:pt x="31" y="20"/>
                  <a:pt x="20" y="31"/>
                  <a:pt x="20" y="44"/>
                </a:cubicBezTo>
                <a:cubicBezTo>
                  <a:pt x="20" y="57"/>
                  <a:pt x="31" y="67"/>
                  <a:pt x="44" y="67"/>
                </a:cubicBezTo>
                <a:cubicBezTo>
                  <a:pt x="57" y="67"/>
                  <a:pt x="67" y="57"/>
                  <a:pt x="67" y="44"/>
                </a:cubicBezTo>
                <a:cubicBezTo>
                  <a:pt x="67" y="31"/>
                  <a:pt x="57" y="20"/>
                  <a:pt x="44" y="20"/>
                </a:cubicBezTo>
                <a:close/>
                <a:moveTo>
                  <a:pt x="64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55" y="40"/>
                  <a:pt x="54" y="37"/>
                  <a:pt x="53" y="34"/>
                </a:cubicBezTo>
                <a:cubicBezTo>
                  <a:pt x="55" y="33"/>
                  <a:pt x="57" y="32"/>
                  <a:pt x="59" y="30"/>
                </a:cubicBezTo>
                <a:cubicBezTo>
                  <a:pt x="62" y="34"/>
                  <a:pt x="64" y="38"/>
                  <a:pt x="64" y="43"/>
                </a:cubicBezTo>
                <a:close/>
                <a:moveTo>
                  <a:pt x="43" y="64"/>
                </a:moveTo>
                <a:cubicBezTo>
                  <a:pt x="40" y="62"/>
                  <a:pt x="38" y="60"/>
                  <a:pt x="37" y="56"/>
                </a:cubicBezTo>
                <a:cubicBezTo>
                  <a:pt x="39" y="56"/>
                  <a:pt x="41" y="55"/>
                  <a:pt x="43" y="55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4"/>
                  <a:pt x="43" y="64"/>
                  <a:pt x="43" y="64"/>
                </a:cubicBezTo>
                <a:close/>
                <a:moveTo>
                  <a:pt x="45" y="24"/>
                </a:moveTo>
                <a:cubicBezTo>
                  <a:pt x="47" y="26"/>
                  <a:pt x="50" y="29"/>
                  <a:pt x="51" y="33"/>
                </a:cubicBezTo>
                <a:cubicBezTo>
                  <a:pt x="49" y="34"/>
                  <a:pt x="47" y="34"/>
                  <a:pt x="44" y="3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5" y="24"/>
                  <a:pt x="45" y="24"/>
                </a:cubicBezTo>
                <a:close/>
                <a:moveTo>
                  <a:pt x="47" y="24"/>
                </a:moveTo>
                <a:cubicBezTo>
                  <a:pt x="51" y="24"/>
                  <a:pt x="55" y="26"/>
                  <a:pt x="58" y="29"/>
                </a:cubicBezTo>
                <a:cubicBezTo>
                  <a:pt x="56" y="30"/>
                  <a:pt x="55" y="32"/>
                  <a:pt x="53" y="32"/>
                </a:cubicBezTo>
                <a:cubicBezTo>
                  <a:pt x="51" y="29"/>
                  <a:pt x="49" y="26"/>
                  <a:pt x="47" y="24"/>
                </a:cubicBezTo>
                <a:close/>
                <a:moveTo>
                  <a:pt x="43" y="24"/>
                </a:moveTo>
                <a:cubicBezTo>
                  <a:pt x="43" y="34"/>
                  <a:pt x="43" y="34"/>
                  <a:pt x="43" y="34"/>
                </a:cubicBezTo>
                <a:cubicBezTo>
                  <a:pt x="41" y="34"/>
                  <a:pt x="38" y="34"/>
                  <a:pt x="36" y="33"/>
                </a:cubicBezTo>
                <a:cubicBezTo>
                  <a:pt x="38" y="29"/>
                  <a:pt x="40" y="26"/>
                  <a:pt x="43" y="24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35" y="32"/>
                </a:moveTo>
                <a:cubicBezTo>
                  <a:pt x="33" y="32"/>
                  <a:pt x="31" y="30"/>
                  <a:pt x="30" y="29"/>
                </a:cubicBezTo>
                <a:cubicBezTo>
                  <a:pt x="32" y="26"/>
                  <a:pt x="36" y="24"/>
                  <a:pt x="40" y="24"/>
                </a:cubicBezTo>
                <a:cubicBezTo>
                  <a:pt x="38" y="26"/>
                  <a:pt x="36" y="29"/>
                  <a:pt x="35" y="32"/>
                </a:cubicBezTo>
                <a:close/>
                <a:moveTo>
                  <a:pt x="36" y="34"/>
                </a:moveTo>
                <a:cubicBezTo>
                  <a:pt x="38" y="35"/>
                  <a:pt x="40" y="35"/>
                  <a:pt x="43" y="36"/>
                </a:cubicBezTo>
                <a:cubicBezTo>
                  <a:pt x="43" y="43"/>
                  <a:pt x="43" y="43"/>
                  <a:pt x="43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0"/>
                  <a:pt x="35" y="37"/>
                  <a:pt x="36" y="34"/>
                </a:cubicBezTo>
                <a:close/>
                <a:moveTo>
                  <a:pt x="43" y="45"/>
                </a:moveTo>
                <a:cubicBezTo>
                  <a:pt x="43" y="54"/>
                  <a:pt x="43" y="54"/>
                  <a:pt x="43" y="54"/>
                </a:cubicBezTo>
                <a:cubicBezTo>
                  <a:pt x="41" y="54"/>
                  <a:pt x="38" y="54"/>
                  <a:pt x="36" y="55"/>
                </a:cubicBezTo>
                <a:cubicBezTo>
                  <a:pt x="35" y="52"/>
                  <a:pt x="34" y="48"/>
                  <a:pt x="34" y="45"/>
                </a:cubicBezTo>
                <a:lnTo>
                  <a:pt x="43" y="45"/>
                </a:lnTo>
                <a:close/>
                <a:moveTo>
                  <a:pt x="40" y="64"/>
                </a:moveTo>
                <a:cubicBezTo>
                  <a:pt x="37" y="63"/>
                  <a:pt x="33" y="62"/>
                  <a:pt x="30" y="59"/>
                </a:cubicBezTo>
                <a:cubicBezTo>
                  <a:pt x="32" y="58"/>
                  <a:pt x="34" y="58"/>
                  <a:pt x="35" y="57"/>
                </a:cubicBezTo>
                <a:cubicBezTo>
                  <a:pt x="37" y="60"/>
                  <a:pt x="38" y="62"/>
                  <a:pt x="40" y="64"/>
                </a:cubicBezTo>
                <a:close/>
                <a:moveTo>
                  <a:pt x="44" y="64"/>
                </a:moveTo>
                <a:cubicBezTo>
                  <a:pt x="44" y="55"/>
                  <a:pt x="44" y="55"/>
                  <a:pt x="44" y="55"/>
                </a:cubicBezTo>
                <a:cubicBezTo>
                  <a:pt x="47" y="55"/>
                  <a:pt x="49" y="56"/>
                  <a:pt x="51" y="56"/>
                </a:cubicBezTo>
                <a:cubicBezTo>
                  <a:pt x="49" y="60"/>
                  <a:pt x="47" y="62"/>
                  <a:pt x="45" y="64"/>
                </a:cubicBezTo>
                <a:cubicBezTo>
                  <a:pt x="45" y="64"/>
                  <a:pt x="45" y="64"/>
                  <a:pt x="44" y="64"/>
                </a:cubicBezTo>
                <a:close/>
                <a:moveTo>
                  <a:pt x="52" y="57"/>
                </a:moveTo>
                <a:cubicBezTo>
                  <a:pt x="54" y="58"/>
                  <a:pt x="56" y="58"/>
                  <a:pt x="57" y="59"/>
                </a:cubicBezTo>
                <a:cubicBezTo>
                  <a:pt x="54" y="62"/>
                  <a:pt x="51" y="63"/>
                  <a:pt x="47" y="64"/>
                </a:cubicBezTo>
                <a:cubicBezTo>
                  <a:pt x="49" y="62"/>
                  <a:pt x="51" y="60"/>
                  <a:pt x="52" y="57"/>
                </a:cubicBezTo>
                <a:close/>
                <a:moveTo>
                  <a:pt x="51" y="55"/>
                </a:moveTo>
                <a:cubicBezTo>
                  <a:pt x="49" y="54"/>
                  <a:pt x="47" y="54"/>
                  <a:pt x="44" y="54"/>
                </a:cubicBezTo>
                <a:cubicBezTo>
                  <a:pt x="44" y="45"/>
                  <a:pt x="44" y="45"/>
                  <a:pt x="44" y="45"/>
                </a:cubicBezTo>
                <a:cubicBezTo>
                  <a:pt x="54" y="45"/>
                  <a:pt x="54" y="45"/>
                  <a:pt x="54" y="45"/>
                </a:cubicBezTo>
                <a:cubicBezTo>
                  <a:pt x="53" y="48"/>
                  <a:pt x="53" y="52"/>
                  <a:pt x="51" y="55"/>
                </a:cubicBezTo>
                <a:close/>
                <a:moveTo>
                  <a:pt x="44" y="43"/>
                </a:moveTo>
                <a:cubicBezTo>
                  <a:pt x="44" y="36"/>
                  <a:pt x="44" y="36"/>
                  <a:pt x="44" y="36"/>
                </a:cubicBezTo>
                <a:cubicBezTo>
                  <a:pt x="47" y="35"/>
                  <a:pt x="50" y="35"/>
                  <a:pt x="52" y="34"/>
                </a:cubicBezTo>
                <a:cubicBezTo>
                  <a:pt x="53" y="37"/>
                  <a:pt x="53" y="40"/>
                  <a:pt x="54" y="43"/>
                </a:cubicBezTo>
                <a:lnTo>
                  <a:pt x="44" y="43"/>
                </a:lnTo>
                <a:close/>
                <a:moveTo>
                  <a:pt x="28" y="30"/>
                </a:moveTo>
                <a:cubicBezTo>
                  <a:pt x="30" y="32"/>
                  <a:pt x="32" y="33"/>
                  <a:pt x="34" y="34"/>
                </a:cubicBezTo>
                <a:cubicBezTo>
                  <a:pt x="33" y="37"/>
                  <a:pt x="32" y="40"/>
                  <a:pt x="32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38"/>
                  <a:pt x="25" y="34"/>
                  <a:pt x="28" y="30"/>
                </a:cubicBezTo>
                <a:close/>
                <a:moveTo>
                  <a:pt x="23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9"/>
                  <a:pt x="33" y="52"/>
                  <a:pt x="35" y="56"/>
                </a:cubicBezTo>
                <a:cubicBezTo>
                  <a:pt x="33" y="56"/>
                  <a:pt x="31" y="57"/>
                  <a:pt x="29" y="58"/>
                </a:cubicBezTo>
                <a:cubicBezTo>
                  <a:pt x="26" y="55"/>
                  <a:pt x="24" y="50"/>
                  <a:pt x="23" y="45"/>
                </a:cubicBezTo>
                <a:close/>
                <a:moveTo>
                  <a:pt x="58" y="58"/>
                </a:moveTo>
                <a:cubicBezTo>
                  <a:pt x="56" y="57"/>
                  <a:pt x="55" y="56"/>
                  <a:pt x="53" y="56"/>
                </a:cubicBezTo>
                <a:cubicBezTo>
                  <a:pt x="54" y="52"/>
                  <a:pt x="55" y="49"/>
                  <a:pt x="55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50"/>
                  <a:pt x="62" y="55"/>
                  <a:pt x="58" y="58"/>
                </a:cubicBezTo>
                <a:close/>
              </a:path>
            </a:pathLst>
          </a:custGeom>
          <a:solidFill>
            <a:srgbClr val="63B5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28" y="385767"/>
            <a:ext cx="4421634" cy="4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FDB64-7A01-4C14-8EB5-4824E819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8" y="95533"/>
            <a:ext cx="8132617" cy="694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B4758-BDCF-4DC8-B24E-F619F5E31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37" y="1825625"/>
            <a:ext cx="114992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60693-0417-4E99-BDCA-242050621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818" y="6481045"/>
            <a:ext cx="7945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298EC-A487-46AE-B020-4F12C3D69A8C}"/>
              </a:ext>
            </a:extLst>
          </p:cNvPr>
          <p:cNvGrpSpPr/>
          <p:nvPr userDrawn="1"/>
        </p:nvGrpSpPr>
        <p:grpSpPr>
          <a:xfrm>
            <a:off x="0" y="0"/>
            <a:ext cx="517525" cy="873126"/>
            <a:chOff x="0" y="0"/>
            <a:chExt cx="517525" cy="873126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7A7CE77-4B1E-4B46-A430-5DC778B187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517525" cy="161925"/>
            </a:xfrm>
            <a:custGeom>
              <a:avLst/>
              <a:gdLst>
                <a:gd name="T0" fmla="*/ 0 w 326"/>
                <a:gd name="T1" fmla="*/ 0 h 102"/>
                <a:gd name="T2" fmla="*/ 326 w 326"/>
                <a:gd name="T3" fmla="*/ 0 h 102"/>
                <a:gd name="T4" fmla="*/ 281 w 326"/>
                <a:gd name="T5" fmla="*/ 102 h 102"/>
                <a:gd name="T6" fmla="*/ 0 w 326"/>
                <a:gd name="T7" fmla="*/ 102 h 102"/>
                <a:gd name="T8" fmla="*/ 0 w 3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02">
                  <a:moveTo>
                    <a:pt x="0" y="0"/>
                  </a:moveTo>
                  <a:lnTo>
                    <a:pt x="326" y="0"/>
                  </a:lnTo>
                  <a:lnTo>
                    <a:pt x="281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4B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80C4F4F-3846-4558-BDAD-68D99BF5D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61925"/>
              <a:ext cx="446088" cy="206375"/>
            </a:xfrm>
            <a:custGeom>
              <a:avLst/>
              <a:gdLst>
                <a:gd name="T0" fmla="*/ 281 w 281"/>
                <a:gd name="T1" fmla="*/ 0 h 130"/>
                <a:gd name="T2" fmla="*/ 221 w 281"/>
                <a:gd name="T3" fmla="*/ 130 h 130"/>
                <a:gd name="T4" fmla="*/ 0 w 281"/>
                <a:gd name="T5" fmla="*/ 130 h 130"/>
                <a:gd name="T6" fmla="*/ 0 w 281"/>
                <a:gd name="T7" fmla="*/ 0 h 130"/>
                <a:gd name="T8" fmla="*/ 281 w 28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30">
                  <a:moveTo>
                    <a:pt x="281" y="0"/>
                  </a:moveTo>
                  <a:lnTo>
                    <a:pt x="221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A5B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7E7D534-A542-422D-BF2E-8936B78AA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68300"/>
              <a:ext cx="350838" cy="149225"/>
            </a:xfrm>
            <a:custGeom>
              <a:avLst/>
              <a:gdLst>
                <a:gd name="T0" fmla="*/ 221 w 221"/>
                <a:gd name="T1" fmla="*/ 0 h 94"/>
                <a:gd name="T2" fmla="*/ 179 w 221"/>
                <a:gd name="T3" fmla="*/ 94 h 94"/>
                <a:gd name="T4" fmla="*/ 0 w 221"/>
                <a:gd name="T5" fmla="*/ 94 h 94"/>
                <a:gd name="T6" fmla="*/ 0 w 221"/>
                <a:gd name="T7" fmla="*/ 0 h 94"/>
                <a:gd name="T8" fmla="*/ 221 w 221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94">
                  <a:moveTo>
                    <a:pt x="221" y="0"/>
                  </a:moveTo>
                  <a:lnTo>
                    <a:pt x="179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6794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51BB35E-DB27-4CF2-A854-4C90F792BB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17525"/>
              <a:ext cx="284163" cy="239713"/>
            </a:xfrm>
            <a:custGeom>
              <a:avLst/>
              <a:gdLst>
                <a:gd name="T0" fmla="*/ 179 w 179"/>
                <a:gd name="T1" fmla="*/ 0 h 151"/>
                <a:gd name="T2" fmla="*/ 111 w 179"/>
                <a:gd name="T3" fmla="*/ 151 h 151"/>
                <a:gd name="T4" fmla="*/ 0 w 179"/>
                <a:gd name="T5" fmla="*/ 151 h 151"/>
                <a:gd name="T6" fmla="*/ 0 w 179"/>
                <a:gd name="T7" fmla="*/ 0 h 151"/>
                <a:gd name="T8" fmla="*/ 179 w 179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1">
                  <a:moveTo>
                    <a:pt x="179" y="0"/>
                  </a:moveTo>
                  <a:lnTo>
                    <a:pt x="111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6D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2FD508E-17CC-4670-8B07-027A0D873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757238"/>
              <a:ext cx="176213" cy="115888"/>
            </a:xfrm>
            <a:custGeom>
              <a:avLst/>
              <a:gdLst>
                <a:gd name="T0" fmla="*/ 111 w 111"/>
                <a:gd name="T1" fmla="*/ 0 h 73"/>
                <a:gd name="T2" fmla="*/ 78 w 111"/>
                <a:gd name="T3" fmla="*/ 73 h 73"/>
                <a:gd name="T4" fmla="*/ 0 w 111"/>
                <a:gd name="T5" fmla="*/ 73 h 73"/>
                <a:gd name="T6" fmla="*/ 0 w 111"/>
                <a:gd name="T7" fmla="*/ 0 h 73"/>
                <a:gd name="T8" fmla="*/ 111 w 111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3">
                  <a:moveTo>
                    <a:pt x="111" y="0"/>
                  </a:moveTo>
                  <a:lnTo>
                    <a:pt x="78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98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D74298EC-A487-46AE-B020-4F12C3D69A8C}"/>
              </a:ext>
            </a:extLst>
          </p:cNvPr>
          <p:cNvGrpSpPr/>
          <p:nvPr userDrawn="1"/>
        </p:nvGrpSpPr>
        <p:grpSpPr>
          <a:xfrm rot="10800000">
            <a:off x="11946468" y="6441348"/>
            <a:ext cx="246960" cy="416651"/>
            <a:chOff x="0" y="0"/>
            <a:chExt cx="517525" cy="873126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7A7CE77-4B1E-4B46-A430-5DC778B187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517525" cy="161925"/>
            </a:xfrm>
            <a:custGeom>
              <a:avLst/>
              <a:gdLst>
                <a:gd name="T0" fmla="*/ 0 w 326"/>
                <a:gd name="T1" fmla="*/ 0 h 102"/>
                <a:gd name="T2" fmla="*/ 326 w 326"/>
                <a:gd name="T3" fmla="*/ 0 h 102"/>
                <a:gd name="T4" fmla="*/ 281 w 326"/>
                <a:gd name="T5" fmla="*/ 102 h 102"/>
                <a:gd name="T6" fmla="*/ 0 w 326"/>
                <a:gd name="T7" fmla="*/ 102 h 102"/>
                <a:gd name="T8" fmla="*/ 0 w 32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02">
                  <a:moveTo>
                    <a:pt x="0" y="0"/>
                  </a:moveTo>
                  <a:lnTo>
                    <a:pt x="326" y="0"/>
                  </a:lnTo>
                  <a:lnTo>
                    <a:pt x="281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4B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F80C4F4F-3846-4558-BDAD-68D99BF5D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161925"/>
              <a:ext cx="446088" cy="206375"/>
            </a:xfrm>
            <a:custGeom>
              <a:avLst/>
              <a:gdLst>
                <a:gd name="T0" fmla="*/ 281 w 281"/>
                <a:gd name="T1" fmla="*/ 0 h 130"/>
                <a:gd name="T2" fmla="*/ 221 w 281"/>
                <a:gd name="T3" fmla="*/ 130 h 130"/>
                <a:gd name="T4" fmla="*/ 0 w 281"/>
                <a:gd name="T5" fmla="*/ 130 h 130"/>
                <a:gd name="T6" fmla="*/ 0 w 281"/>
                <a:gd name="T7" fmla="*/ 0 h 130"/>
                <a:gd name="T8" fmla="*/ 281 w 281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30">
                  <a:moveTo>
                    <a:pt x="281" y="0"/>
                  </a:moveTo>
                  <a:lnTo>
                    <a:pt x="221" y="130"/>
                  </a:lnTo>
                  <a:lnTo>
                    <a:pt x="0" y="130"/>
                  </a:lnTo>
                  <a:lnTo>
                    <a:pt x="0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A5B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D7E7D534-A542-422D-BF2E-8936B78AA9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68300"/>
              <a:ext cx="350838" cy="149225"/>
            </a:xfrm>
            <a:custGeom>
              <a:avLst/>
              <a:gdLst>
                <a:gd name="T0" fmla="*/ 221 w 221"/>
                <a:gd name="T1" fmla="*/ 0 h 94"/>
                <a:gd name="T2" fmla="*/ 179 w 221"/>
                <a:gd name="T3" fmla="*/ 94 h 94"/>
                <a:gd name="T4" fmla="*/ 0 w 221"/>
                <a:gd name="T5" fmla="*/ 94 h 94"/>
                <a:gd name="T6" fmla="*/ 0 w 221"/>
                <a:gd name="T7" fmla="*/ 0 h 94"/>
                <a:gd name="T8" fmla="*/ 221 w 221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94">
                  <a:moveTo>
                    <a:pt x="221" y="0"/>
                  </a:moveTo>
                  <a:lnTo>
                    <a:pt x="179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6794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851BB35E-DB27-4CF2-A854-4C90F792BB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17525"/>
              <a:ext cx="284163" cy="239713"/>
            </a:xfrm>
            <a:custGeom>
              <a:avLst/>
              <a:gdLst>
                <a:gd name="T0" fmla="*/ 179 w 179"/>
                <a:gd name="T1" fmla="*/ 0 h 151"/>
                <a:gd name="T2" fmla="*/ 111 w 179"/>
                <a:gd name="T3" fmla="*/ 151 h 151"/>
                <a:gd name="T4" fmla="*/ 0 w 179"/>
                <a:gd name="T5" fmla="*/ 151 h 151"/>
                <a:gd name="T6" fmla="*/ 0 w 179"/>
                <a:gd name="T7" fmla="*/ 0 h 151"/>
                <a:gd name="T8" fmla="*/ 179 w 179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51">
                  <a:moveTo>
                    <a:pt x="179" y="0"/>
                  </a:moveTo>
                  <a:lnTo>
                    <a:pt x="111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6D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52FD508E-17CC-4670-8B07-027A0D873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757238"/>
              <a:ext cx="176213" cy="115888"/>
            </a:xfrm>
            <a:custGeom>
              <a:avLst/>
              <a:gdLst>
                <a:gd name="T0" fmla="*/ 111 w 111"/>
                <a:gd name="T1" fmla="*/ 0 h 73"/>
                <a:gd name="T2" fmla="*/ 78 w 111"/>
                <a:gd name="T3" fmla="*/ 73 h 73"/>
                <a:gd name="T4" fmla="*/ 0 w 111"/>
                <a:gd name="T5" fmla="*/ 73 h 73"/>
                <a:gd name="T6" fmla="*/ 0 w 111"/>
                <a:gd name="T7" fmla="*/ 0 h 73"/>
                <a:gd name="T8" fmla="*/ 111 w 111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3">
                  <a:moveTo>
                    <a:pt x="111" y="0"/>
                  </a:moveTo>
                  <a:lnTo>
                    <a:pt x="78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98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E5907F1-E755-46BB-8859-B3306106F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406" y="6481045"/>
            <a:ext cx="455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232635"/>
                </a:solidFill>
                <a:latin typeface="Calibri" panose="020F0502020204030204" pitchFamily="34" charset="0"/>
              </a:defRPr>
            </a:lvl1pPr>
          </a:lstStyle>
          <a:p>
            <a:fld id="{5E5DD1AB-6C38-4CB4-9F73-017BFEA7B0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65" y="324322"/>
            <a:ext cx="2782703" cy="2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0" r:id="rId4"/>
    <p:sldLayoutId id="2147483660" r:id="rId5"/>
    <p:sldLayoutId id="2147483666" r:id="rId6"/>
    <p:sldLayoutId id="2147483665" r:id="rId7"/>
    <p:sldLayoutId id="2147483651" r:id="rId8"/>
    <p:sldLayoutId id="2147483664" r:id="rId9"/>
    <p:sldLayoutId id="2147483652" r:id="rId10"/>
    <p:sldLayoutId id="2147483653" r:id="rId11"/>
    <p:sldLayoutId id="2147483663" r:id="rId12"/>
    <p:sldLayoutId id="2147483669" r:id="rId13"/>
    <p:sldLayoutId id="2147483662" r:id="rId14"/>
    <p:sldLayoutId id="2147483667" r:id="rId15"/>
    <p:sldLayoutId id="2147483661" r:id="rId16"/>
    <p:sldLayoutId id="2147483659" r:id="rId17"/>
    <p:sldLayoutId id="2147483670" r:id="rId18"/>
    <p:sldLayoutId id="2147483668" r:id="rId19"/>
    <p:sldLayoutId id="2147483655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1" kern="1200">
          <a:solidFill>
            <a:srgbClr val="23263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23263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635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63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635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635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png"/><Relationship Id="rId7" Type="http://schemas.openxmlformats.org/officeDocument/2006/relationships/image" Target="../media/image60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letely-pc.com/images/MainPics/epson_logo.jpg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hyperlink" Target="http://www.sharp.eu/cps/rde/xchg/hu/hs.xsl/-/html/index.htm" TargetMode="External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1F06-48EE-40E4-86C2-CE5FBE6FD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8415" y="3810000"/>
            <a:ext cx="5461461" cy="673223"/>
          </a:xfrm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300" dirty="0"/>
              <a:t>Irodatechnika szerviz</a:t>
            </a:r>
            <a:endParaRPr lang="en-US" sz="33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28" y="1745673"/>
            <a:ext cx="4421634" cy="4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Nyomatmenedzsment rendszerek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10</a:t>
            </a:fld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4"/>
          </p:nvPr>
        </p:nvSpPr>
        <p:spPr>
          <a:xfrm>
            <a:off x="568036" y="1731963"/>
            <a:ext cx="5029210" cy="774169"/>
          </a:xfrm>
        </p:spPr>
        <p:txBody>
          <a:bodyPr/>
          <a:lstStyle/>
          <a:p>
            <a:r>
              <a:rPr lang="hu-HU" sz="2000" dirty="0"/>
              <a:t>Biztonságos, ellenőrzött nyomtatási környezet </a:t>
            </a:r>
            <a:r>
              <a:rPr lang="hu-HU" sz="2000" dirty="0">
                <a:sym typeface="Wingdings" panose="05000000000000000000" pitchFamily="2" charset="2"/>
              </a:rPr>
              <a:t> Kontrollált folyamat, megtakarítási forrás</a:t>
            </a:r>
            <a:endParaRPr lang="hu-HU" sz="2000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5"/>
          </p:nvPr>
        </p:nvSpPr>
        <p:spPr>
          <a:xfrm>
            <a:off x="568325" y="2506132"/>
            <a:ext cx="5028911" cy="308186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u-HU" sz="2000" dirty="0"/>
              <a:t>Bármely berendezés használatának biztosítása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Biztonságos nyomtatás</a:t>
            </a:r>
          </a:p>
          <a:p>
            <a:pPr>
              <a:lnSpc>
                <a:spcPct val="100000"/>
              </a:lnSpc>
            </a:pPr>
            <a:r>
              <a:rPr lang="hu-HU" sz="2000" dirty="0" err="1"/>
              <a:t>Scan</a:t>
            </a:r>
            <a:r>
              <a:rPr lang="hu-HU" sz="2000" dirty="0"/>
              <a:t> management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Használati statisztikák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Szabály alapú használat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Jogosultság szabályozás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Központi, egyszerűsített adminisztráció</a:t>
            </a:r>
          </a:p>
        </p:txBody>
      </p:sp>
      <p:pic>
        <p:nvPicPr>
          <p:cNvPr id="9" name="Kép helye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t="-4223" r="13" b="-4515"/>
          <a:stretch/>
        </p:blipFill>
        <p:spPr>
          <a:prstGeom prst="rect">
            <a:avLst/>
          </a:prstGeom>
        </p:spPr>
      </p:pic>
      <p:pic>
        <p:nvPicPr>
          <p:cNvPr id="10" name="Picture 2" descr="http://www.stratas.co.uk/sites/default/files/styles/main_image/public/images/main/uniflow-logo.jpg?itok=NUMtV-Y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8" b="14545"/>
          <a:stretch/>
        </p:blipFill>
        <p:spPr bwMode="auto">
          <a:xfrm>
            <a:off x="5074651" y="5813948"/>
            <a:ext cx="1512168" cy="5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newfieldit.com/wp-content/uploads/2013/10/ysoftsafeq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4" b="33026"/>
          <a:stretch/>
        </p:blipFill>
        <p:spPr bwMode="auto">
          <a:xfrm>
            <a:off x="282070" y="5989815"/>
            <a:ext cx="1470358" cy="3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capital-solutions.co.uk/wp-content/uploads/2013/11/equitrac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79" y="5943253"/>
            <a:ext cx="1365116" cy="3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copymonitoring.com/wp-content/uploads/2015/01/PaperCut-Gallery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56" y="5813948"/>
            <a:ext cx="1537413" cy="4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33" y="5843487"/>
            <a:ext cx="1581076" cy="6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0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Eszközmenedzsment rendszerek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11</a:t>
            </a:fld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4"/>
          </p:nvPr>
        </p:nvSpPr>
        <p:spPr>
          <a:xfrm>
            <a:off x="568036" y="1731963"/>
            <a:ext cx="5029210" cy="774169"/>
          </a:xfrm>
        </p:spPr>
        <p:txBody>
          <a:bodyPr/>
          <a:lstStyle/>
          <a:p>
            <a:r>
              <a:rPr lang="hu-HU" sz="2000" dirty="0"/>
              <a:t>Egyszerűbb, gyorsabb és hatékonyabb eszközpark kezelés.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5"/>
          </p:nvPr>
        </p:nvSpPr>
        <p:spPr>
          <a:xfrm>
            <a:off x="568325" y="2506132"/>
            <a:ext cx="5028911" cy="308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000" dirty="0"/>
              <a:t>Hálózaton keresztül folyamatos eszköz állapot </a:t>
            </a:r>
            <a:r>
              <a:rPr lang="hu-HU" sz="2000" dirty="0" err="1"/>
              <a:t>monitorozás</a:t>
            </a:r>
            <a:endParaRPr lang="hu-HU" sz="2000" dirty="0"/>
          </a:p>
          <a:p>
            <a:pPr>
              <a:lnSpc>
                <a:spcPct val="100000"/>
              </a:lnSpc>
            </a:pPr>
            <a:r>
              <a:rPr lang="hu-HU" sz="2000" dirty="0"/>
              <a:t>Kellékszint jelentések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Automatikus riasztások beállított címzettnek üzemeltetési eseményekről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Automatikus havi számlálóállás jelentés a szolgáltató felé</a:t>
            </a:r>
          </a:p>
          <a:p>
            <a:pPr>
              <a:lnSpc>
                <a:spcPct val="100000"/>
              </a:lnSpc>
            </a:pPr>
            <a:r>
              <a:rPr lang="hu-HU" sz="2000" dirty="0"/>
              <a:t>Csökkenő állásidő, automatizált kellékellátás</a:t>
            </a:r>
          </a:p>
        </p:txBody>
      </p:sp>
      <p:pic>
        <p:nvPicPr>
          <p:cNvPr id="17" name="Picture 7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-12362" r="13" b="-12337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89" y="5935132"/>
            <a:ext cx="965012" cy="20168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83" y="6192163"/>
            <a:ext cx="1268208" cy="26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37" y="5965559"/>
            <a:ext cx="16573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11" y="5813948"/>
            <a:ext cx="809495" cy="79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29" y="5813948"/>
            <a:ext cx="1527623" cy="693768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45" y="5813948"/>
            <a:ext cx="951825" cy="867486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b="11233"/>
          <a:stretch/>
        </p:blipFill>
        <p:spPr bwMode="auto">
          <a:xfrm>
            <a:off x="229865" y="5840823"/>
            <a:ext cx="1311903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51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Optimalizáció</a:t>
            </a:r>
            <a:r>
              <a:rPr lang="hu-HU" dirty="0"/>
              <a:t>, integráció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12</a:t>
            </a:fld>
            <a:endParaRPr lang="en-US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5"/>
          </p:nvPr>
        </p:nvSpPr>
        <p:spPr>
          <a:xfrm>
            <a:off x="415638" y="1760292"/>
            <a:ext cx="5028911" cy="3845463"/>
          </a:xfrm>
        </p:spPr>
        <p:txBody>
          <a:bodyPr>
            <a:normAutofit/>
          </a:bodyPr>
          <a:lstStyle/>
          <a:p>
            <a:r>
              <a:rPr lang="hu-HU" sz="2200" dirty="0"/>
              <a:t>Project elején, majd folyamatosan az üzemeltetés alatt</a:t>
            </a:r>
          </a:p>
          <a:p>
            <a:r>
              <a:rPr lang="hu-HU" sz="2200" dirty="0" err="1"/>
              <a:t>Multibrand</a:t>
            </a:r>
            <a:r>
              <a:rPr lang="hu-HU" sz="2200" dirty="0"/>
              <a:t> szemlélet</a:t>
            </a:r>
          </a:p>
          <a:p>
            <a:r>
              <a:rPr lang="hu-HU" sz="2200" dirty="0"/>
              <a:t>Gyártói támogatás</a:t>
            </a:r>
          </a:p>
          <a:p>
            <a:r>
              <a:rPr lang="hu-HU" sz="2200" dirty="0"/>
              <a:t>Meglevő értékek és beruházások védelme</a:t>
            </a:r>
          </a:p>
        </p:txBody>
      </p:sp>
      <p:graphicFrame>
        <p:nvGraphicFramePr>
          <p:cNvPr id="16" name="Diagram 15" title="Nyomatkészítő eszközök fajtánkénti eloszlás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099858"/>
              </p:ext>
            </p:extLst>
          </p:nvPr>
        </p:nvGraphicFramePr>
        <p:xfrm>
          <a:off x="5996165" y="2004545"/>
          <a:ext cx="3203412" cy="199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235293"/>
              </p:ext>
            </p:extLst>
          </p:nvPr>
        </p:nvGraphicFramePr>
        <p:xfrm>
          <a:off x="9228800" y="2004545"/>
          <a:ext cx="2808312" cy="199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Kép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21" y="4149523"/>
            <a:ext cx="4572528" cy="22237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F8C19913-021B-4CD7-B80A-FFB11898CF09}"/>
              </a:ext>
            </a:extLst>
          </p:cNvPr>
          <p:cNvSpPr txBox="1"/>
          <p:nvPr/>
        </p:nvSpPr>
        <p:spPr>
          <a:xfrm>
            <a:off x="230994" y="842187"/>
            <a:ext cx="115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794D7"/>
              </a:buClr>
            </a:pPr>
            <a:r>
              <a:rPr lang="hu-HU" sz="2400" b="1" dirty="0">
                <a:sym typeface="Wingdings" panose="05000000000000000000" pitchFamily="2" charset="2"/>
              </a:rPr>
              <a:t>Teljeskörű felmérés, optimalizációs és integrációs terv elkészítése, bevezetése</a:t>
            </a:r>
          </a:p>
        </p:txBody>
      </p:sp>
    </p:spTree>
    <p:extLst>
      <p:ext uri="{BB962C8B-B14F-4D97-AF65-F5344CB8AC3E}">
        <p14:creationId xmlns:p14="http://schemas.microsoft.com/office/powerpoint/2010/main" val="113220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ADF0F2A-F78B-4C41-868D-D971D985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432" y="3821870"/>
            <a:ext cx="2382248" cy="1621955"/>
          </a:xfrm>
          <a:prstGeom prst="rect">
            <a:avLst/>
          </a:prstGeom>
        </p:spPr>
      </p:pic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Logisztika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13</a:t>
            </a:fld>
            <a:endParaRPr lang="en-US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5"/>
          </p:nvPr>
        </p:nvSpPr>
        <p:spPr>
          <a:xfrm>
            <a:off x="415639" y="1554107"/>
            <a:ext cx="5223162" cy="42346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sz="2000" dirty="0"/>
              <a:t>Saját futárszolgálat és szerződéses partnerek (GLS, DHL)</a:t>
            </a:r>
          </a:p>
          <a:p>
            <a:pPr lvl="0"/>
            <a:r>
              <a:rPr lang="hu-HU" sz="2000" dirty="0"/>
              <a:t>Ügyfélközeli raktárpontok Budapesten, gyors alkatrész elérhetőség</a:t>
            </a:r>
          </a:p>
          <a:p>
            <a:pPr lvl="0"/>
            <a:r>
              <a:rPr lang="hu-HU" sz="2000" dirty="0"/>
              <a:t>Éjszakai futárszolgálat</a:t>
            </a:r>
          </a:p>
          <a:p>
            <a:pPr lvl="0"/>
            <a:r>
              <a:rPr lang="hu-HU" sz="2000" dirty="0"/>
              <a:t>Diverzifikált raktárbázisok Budapesten</a:t>
            </a:r>
          </a:p>
          <a:p>
            <a:pPr lvl="0"/>
            <a:r>
              <a:rPr lang="hu-HU" sz="2000" dirty="0"/>
              <a:t>Progresszív multi </a:t>
            </a:r>
            <a:r>
              <a:rPr lang="hu-HU" sz="2000" dirty="0" err="1"/>
              <a:t>level</a:t>
            </a:r>
            <a:r>
              <a:rPr lang="hu-HU" sz="2000" dirty="0"/>
              <a:t> készletmenedzsment: kiemelt SLA-k, </a:t>
            </a:r>
            <a:r>
              <a:rPr lang="hu-HU" sz="2000" dirty="0" err="1"/>
              <a:t>risk</a:t>
            </a:r>
            <a:r>
              <a:rPr lang="hu-HU" sz="2000" dirty="0"/>
              <a:t> management</a:t>
            </a:r>
          </a:p>
          <a:p>
            <a:pPr lvl="1"/>
            <a:r>
              <a:rPr lang="hu-HU" sz="2000" i="1" dirty="0">
                <a:solidFill>
                  <a:srgbClr val="232635"/>
                </a:solidFill>
              </a:rPr>
              <a:t>kihelyezett készletek ügyfeleknél</a:t>
            </a:r>
          </a:p>
          <a:p>
            <a:pPr lvl="1"/>
            <a:r>
              <a:rPr lang="hu-HU" sz="2000" i="1" dirty="0">
                <a:solidFill>
                  <a:srgbClr val="232635"/>
                </a:solidFill>
              </a:rPr>
              <a:t>technikusi/mérnöki mozgókészletek</a:t>
            </a:r>
          </a:p>
          <a:p>
            <a:pPr lvl="1"/>
            <a:r>
              <a:rPr lang="hu-HU" sz="2000" i="1" dirty="0">
                <a:solidFill>
                  <a:srgbClr val="232635"/>
                </a:solidFill>
              </a:rPr>
              <a:t>központi raktárkészlet</a:t>
            </a:r>
          </a:p>
          <a:p>
            <a:pPr lvl="1"/>
            <a:r>
              <a:rPr lang="hu-HU" sz="2000" i="1" dirty="0">
                <a:solidFill>
                  <a:srgbClr val="232635"/>
                </a:solidFill>
              </a:rPr>
              <a:t>beszállítói allokált készletbázis</a:t>
            </a:r>
          </a:p>
          <a:p>
            <a:pPr lvl="0"/>
            <a:r>
              <a:rPr lang="hu-HU" sz="2000" dirty="0"/>
              <a:t>Országos szolgáltatási terület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61AB427-B2E8-47F5-BEA9-A04ACF983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14" y="3821870"/>
            <a:ext cx="2405240" cy="162195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EC3E01-EA5F-43D0-9E8A-6E72AB2ED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4"/>
          <a:stretch/>
        </p:blipFill>
        <p:spPr>
          <a:xfrm flipH="1">
            <a:off x="8792432" y="1808909"/>
            <a:ext cx="2393743" cy="163096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32DC0A0-E4D0-4D5D-8E92-45BAC09C67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73" r="9979"/>
          <a:stretch/>
        </p:blipFill>
        <p:spPr>
          <a:xfrm>
            <a:off x="6009863" y="1817916"/>
            <a:ext cx="2402542" cy="16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7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Nyomdai, sokszorosítási megoldások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14</a:t>
            </a:fld>
            <a:endParaRPr lang="en-US"/>
          </a:p>
        </p:txBody>
      </p:sp>
      <p:sp>
        <p:nvSpPr>
          <p:cNvPr id="26" name="Szöveg helye 13"/>
          <p:cNvSpPr>
            <a:spLocks noGrp="1"/>
          </p:cNvSpPr>
          <p:nvPr>
            <p:ph type="body" sz="quarter" idx="15"/>
          </p:nvPr>
        </p:nvSpPr>
        <p:spPr>
          <a:xfrm>
            <a:off x="415638" y="1712643"/>
            <a:ext cx="5239438" cy="404896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hu-HU" sz="2400" dirty="0"/>
              <a:t>saját központi nyomdastúdió</a:t>
            </a:r>
          </a:p>
          <a:p>
            <a:pPr>
              <a:lnSpc>
                <a:spcPct val="130000"/>
              </a:lnSpc>
            </a:pPr>
            <a:r>
              <a:rPr lang="hu-HU" sz="2400" dirty="0"/>
              <a:t>kihelyezett nyomdaműhely igény szerint</a:t>
            </a:r>
          </a:p>
          <a:p>
            <a:pPr>
              <a:lnSpc>
                <a:spcPct val="130000"/>
              </a:lnSpc>
            </a:pPr>
            <a:r>
              <a:rPr lang="hu-HU" sz="2400" dirty="0"/>
              <a:t>nyomtatás, másolás, fotónyomtatás, kötés, </a:t>
            </a:r>
            <a:r>
              <a:rPr lang="hu-HU" sz="2400" dirty="0" err="1"/>
              <a:t>spirálozás</a:t>
            </a:r>
            <a:r>
              <a:rPr lang="hu-HU" sz="2400" dirty="0"/>
              <a:t>, laminálás, tűzés, vágás, lyukasztás, roll-up készítés</a:t>
            </a:r>
          </a:p>
          <a:p>
            <a:pPr>
              <a:lnSpc>
                <a:spcPct val="130000"/>
              </a:lnSpc>
            </a:pPr>
            <a:r>
              <a:rPr lang="hu-HU" sz="2400" dirty="0"/>
              <a:t>ingyenes kiszállítás Budapesten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2D9187F-FF22-4278-872F-9658FA183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73" b="21910"/>
          <a:stretch/>
        </p:blipFill>
        <p:spPr>
          <a:xfrm>
            <a:off x="5965147" y="4652689"/>
            <a:ext cx="5783484" cy="116540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DF3C30-B4FF-4EAF-AC89-8D9233266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147" y="3015801"/>
            <a:ext cx="5783484" cy="146436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E1FFA55-A175-430F-A6C4-7E8DE30D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147" y="1471346"/>
            <a:ext cx="3003889" cy="136515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017BB35-F9FA-4F3A-8DB9-14369E8A1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336" y="1471346"/>
            <a:ext cx="2600295" cy="13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E-számlázás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15</a:t>
            </a:fld>
            <a:endParaRPr lang="en-US"/>
          </a:p>
        </p:txBody>
      </p:sp>
      <p:pic>
        <p:nvPicPr>
          <p:cNvPr id="16" name="Kép helye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-55222" r="16" b="-108"/>
          <a:stretch/>
        </p:blipFill>
        <p:spPr>
          <a:xfrm>
            <a:off x="5830735" y="1012917"/>
            <a:ext cx="6064334" cy="4357148"/>
          </a:xfrm>
          <a:prstGeom prst="rect">
            <a:avLst/>
          </a:prstGeom>
        </p:spPr>
      </p:pic>
      <p:sp>
        <p:nvSpPr>
          <p:cNvPr id="26" name="Szöveg helye 13"/>
          <p:cNvSpPr>
            <a:spLocks noGrp="1"/>
          </p:cNvSpPr>
          <p:nvPr>
            <p:ph type="body" sz="quarter" idx="15"/>
          </p:nvPr>
        </p:nvSpPr>
        <p:spPr>
          <a:xfrm>
            <a:off x="568325" y="1742536"/>
            <a:ext cx="5028911" cy="3845463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a számlázás egyszerűsítése, felgyorsítása </a:t>
            </a:r>
          </a:p>
          <a:p>
            <a:r>
              <a:rPr lang="hu-HU" sz="2400" dirty="0"/>
              <a:t>helytakarékos elektronikus tárolás papíralapú tárolás helyett</a:t>
            </a:r>
          </a:p>
          <a:p>
            <a:r>
              <a:rPr lang="hu-HU" sz="2400" dirty="0"/>
              <a:t>azonnali értesítés az aktuális számláról</a:t>
            </a:r>
          </a:p>
          <a:p>
            <a:r>
              <a:rPr lang="hu-HU" sz="2400" dirty="0"/>
              <a:t>bármilyen adathordozóra mentve hivatalos ügyek intézésekor bemutatható</a:t>
            </a:r>
          </a:p>
        </p:txBody>
      </p:sp>
    </p:spTree>
    <p:extLst>
      <p:ext uri="{BB962C8B-B14F-4D97-AF65-F5344CB8AC3E}">
        <p14:creationId xmlns:p14="http://schemas.microsoft.com/office/powerpoint/2010/main" val="191789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F773D3F-5C04-4176-9838-2800FF3A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018" y="1459406"/>
            <a:ext cx="5472545" cy="76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/>
              <a:t>Kapcsolat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264C8-35E1-4D21-B905-036A6303E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653" y="2221406"/>
            <a:ext cx="4806950" cy="42116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dirty="0"/>
              <a:t>1149 Budapest, Róna u. 120-122.</a:t>
            </a:r>
            <a:endParaRPr lang="en-US" dirty="0"/>
          </a:p>
          <a:p>
            <a:r>
              <a:rPr lang="hu-HU" dirty="0"/>
              <a:t>sales@szervizpark.hu</a:t>
            </a:r>
            <a:endParaRPr lang="en-US" dirty="0"/>
          </a:p>
          <a:p>
            <a:r>
              <a:rPr lang="hu-HU" dirty="0"/>
              <a:t>+36 (1) 469 6994 (Szerviz)</a:t>
            </a:r>
          </a:p>
          <a:p>
            <a:r>
              <a:rPr lang="hu-HU" dirty="0"/>
              <a:t>Szervizpark.hu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9D6F-9B8D-45D7-81AF-3D0791D5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Jelenlét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0D42F-5EF5-43CC-BC41-515091C5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706CA-3763-4843-A59F-64CA44E6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555B3E-F902-4FA5-8665-FAD2BD72B7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8275" y="1536215"/>
            <a:ext cx="3735448" cy="500062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hu-HU" sz="2000" dirty="0"/>
              <a:t>Országos lefedettség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555B3E-F902-4FA5-8665-FAD2BD72B7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0752" y="1544799"/>
            <a:ext cx="3735448" cy="500062"/>
          </a:xfrm>
        </p:spPr>
        <p:txBody>
          <a:bodyPr>
            <a:normAutofit/>
          </a:bodyPr>
          <a:lstStyle/>
          <a:p>
            <a:r>
              <a:rPr lang="hu-HU" dirty="0"/>
              <a:t>Kiemelt szolgáltatási idők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67" y="2513090"/>
            <a:ext cx="6113265" cy="3718377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86970F-E142-48B1-87AB-1CEA0C56EEED}"/>
              </a:ext>
            </a:extLst>
          </p:cNvPr>
          <p:cNvSpPr txBox="1">
            <a:spLocks/>
          </p:cNvSpPr>
          <p:nvPr/>
        </p:nvSpPr>
        <p:spPr>
          <a:xfrm>
            <a:off x="353602" y="4971495"/>
            <a:ext cx="2977525" cy="1241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kern="1200">
                <a:solidFill>
                  <a:srgbClr val="23263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C000"/>
              </a:buClr>
            </a:pPr>
            <a:r>
              <a:rPr lang="hu-HU" sz="1600" dirty="0"/>
              <a:t>30 éves szerviztapasztalat</a:t>
            </a:r>
          </a:p>
          <a:p>
            <a:pPr algn="l">
              <a:buClr>
                <a:srgbClr val="FFC000"/>
              </a:buClr>
            </a:pPr>
            <a:r>
              <a:rPr lang="hu-HU" sz="1600" dirty="0"/>
              <a:t>40.000 szerződött eszköz</a:t>
            </a:r>
          </a:p>
          <a:p>
            <a:pPr algn="l">
              <a:buClr>
                <a:srgbClr val="FFC000"/>
              </a:buClr>
            </a:pPr>
            <a:r>
              <a:rPr lang="hu-HU" sz="1600" dirty="0"/>
              <a:t>25.000 eseti eszköz</a:t>
            </a:r>
          </a:p>
          <a:p>
            <a:pPr algn="l">
              <a:buClr>
                <a:srgbClr val="FFC000"/>
              </a:buClr>
            </a:pPr>
            <a:r>
              <a:rPr lang="hu-HU" sz="1600" dirty="0"/>
              <a:t>650 ügyfélszerződés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651C60-040A-4715-B44E-B54E180D2619}"/>
              </a:ext>
            </a:extLst>
          </p:cNvPr>
          <p:cNvSpPr txBox="1">
            <a:spLocks/>
          </p:cNvSpPr>
          <p:nvPr/>
        </p:nvSpPr>
        <p:spPr>
          <a:xfrm>
            <a:off x="353602" y="1536215"/>
            <a:ext cx="3735448" cy="500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1" kern="1200">
                <a:solidFill>
                  <a:srgbClr val="23263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Piacvezető </a:t>
            </a:r>
            <a:r>
              <a:rPr lang="hu-HU" dirty="0" err="1"/>
              <a:t>multibrand</a:t>
            </a:r>
            <a:r>
              <a:rPr lang="hu-HU" dirty="0"/>
              <a:t> szolgáltató</a:t>
            </a:r>
          </a:p>
        </p:txBody>
      </p:sp>
    </p:spTree>
    <p:extLst>
      <p:ext uri="{BB962C8B-B14F-4D97-AF65-F5344CB8AC3E}">
        <p14:creationId xmlns:p14="http://schemas.microsoft.com/office/powerpoint/2010/main" val="289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Változatos ügyfélkör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3</a:t>
            </a:fld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4998181" y="3423363"/>
            <a:ext cx="2184400" cy="1439333"/>
          </a:xfrm>
          <a:prstGeom prst="rect">
            <a:avLst/>
          </a:prstGeom>
          <a:solidFill>
            <a:srgbClr val="234B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998182" y="3912193"/>
            <a:ext cx="218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Ügyfélkör</a:t>
            </a:r>
          </a:p>
        </p:txBody>
      </p:sp>
      <p:cxnSp>
        <p:nvCxnSpPr>
          <p:cNvPr id="15" name="Egyenes összekötő 14"/>
          <p:cNvCxnSpPr/>
          <p:nvPr/>
        </p:nvCxnSpPr>
        <p:spPr>
          <a:xfrm flipV="1">
            <a:off x="7182581" y="3739865"/>
            <a:ext cx="1457217" cy="0"/>
          </a:xfrm>
          <a:prstGeom prst="line">
            <a:avLst/>
          </a:prstGeom>
          <a:ln w="76200">
            <a:solidFill>
              <a:srgbClr val="00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8639798" y="3032395"/>
            <a:ext cx="2184400" cy="1439333"/>
          </a:xfrm>
          <a:prstGeom prst="rect">
            <a:avLst/>
          </a:prstGeom>
          <a:solidFill>
            <a:srgbClr val="67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6090381" y="4862695"/>
            <a:ext cx="0" cy="719670"/>
          </a:xfrm>
          <a:prstGeom prst="line">
            <a:avLst/>
          </a:prstGeom>
          <a:ln w="76200">
            <a:solidFill>
              <a:srgbClr val="00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6090381" y="5582365"/>
            <a:ext cx="2549417" cy="0"/>
          </a:xfrm>
          <a:prstGeom prst="line">
            <a:avLst/>
          </a:prstGeom>
          <a:ln w="76200">
            <a:solidFill>
              <a:srgbClr val="00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8639798" y="4862698"/>
            <a:ext cx="2184400" cy="1439333"/>
          </a:xfrm>
          <a:prstGeom prst="rect">
            <a:avLst/>
          </a:prstGeom>
          <a:solidFill>
            <a:srgbClr val="0098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1356565" y="3032392"/>
            <a:ext cx="2184400" cy="1439333"/>
          </a:xfrm>
          <a:prstGeom prst="rect">
            <a:avLst/>
          </a:prstGeom>
          <a:solidFill>
            <a:srgbClr val="67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1356565" y="4862695"/>
            <a:ext cx="2184400" cy="1439333"/>
          </a:xfrm>
          <a:prstGeom prst="rect">
            <a:avLst/>
          </a:prstGeom>
          <a:solidFill>
            <a:srgbClr val="006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1" name="Egyenes összekötő 30"/>
          <p:cNvCxnSpPr/>
          <p:nvPr/>
        </p:nvCxnSpPr>
        <p:spPr>
          <a:xfrm flipV="1">
            <a:off x="3532621" y="3752058"/>
            <a:ext cx="1457217" cy="0"/>
          </a:xfrm>
          <a:prstGeom prst="line">
            <a:avLst/>
          </a:prstGeom>
          <a:ln w="76200">
            <a:solidFill>
              <a:srgbClr val="00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3540964" y="5582365"/>
            <a:ext cx="2549417" cy="0"/>
          </a:xfrm>
          <a:prstGeom prst="line">
            <a:avLst/>
          </a:prstGeom>
          <a:ln w="76200">
            <a:solidFill>
              <a:srgbClr val="00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églalap 32"/>
          <p:cNvSpPr/>
          <p:nvPr/>
        </p:nvSpPr>
        <p:spPr>
          <a:xfrm>
            <a:off x="4998181" y="1477644"/>
            <a:ext cx="2184400" cy="1439333"/>
          </a:xfrm>
          <a:prstGeom prst="rect">
            <a:avLst/>
          </a:prstGeom>
          <a:solidFill>
            <a:srgbClr val="2A5B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8" name="Egyenes összekötő 37"/>
          <p:cNvCxnSpPr>
            <a:stCxn id="33" idx="2"/>
            <a:endCxn id="12" idx="0"/>
          </p:cNvCxnSpPr>
          <p:nvPr/>
        </p:nvCxnSpPr>
        <p:spPr>
          <a:xfrm>
            <a:off x="6090381" y="2916977"/>
            <a:ext cx="0" cy="506386"/>
          </a:xfrm>
          <a:prstGeom prst="line">
            <a:avLst/>
          </a:prstGeom>
          <a:ln w="76200">
            <a:solidFill>
              <a:srgbClr val="00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zövegdoboz 39"/>
          <p:cNvSpPr txBox="1"/>
          <p:nvPr/>
        </p:nvSpPr>
        <p:spPr>
          <a:xfrm>
            <a:off x="4998181" y="1961628"/>
            <a:ext cx="218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Állami szektor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1356564" y="3505506"/>
            <a:ext cx="218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Pénzintézetek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1356564" y="5166866"/>
            <a:ext cx="218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Nonprofit szervezetek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8639799" y="3494339"/>
            <a:ext cx="218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Versenyszféra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8639799" y="5340361"/>
            <a:ext cx="218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Iskolák</a:t>
            </a:r>
          </a:p>
        </p:txBody>
      </p:sp>
      <p:pic>
        <p:nvPicPr>
          <p:cNvPr id="45" name="Kép 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838" y="779459"/>
            <a:ext cx="2201083" cy="6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http://tarnokhir.hu/sites/default/files/field/image/nav_logo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5" y="1509370"/>
            <a:ext cx="1488487" cy="6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0" descr="http://adhat.hu/sites/default/files/organization/125062/mazs_logo_color_jo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0" y="4849151"/>
            <a:ext cx="630518" cy="7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babits.pte.hu/kepek/86817026957d13787f95d95872157e83_pcrl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291" y="5020990"/>
            <a:ext cx="769468" cy="7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https://webassets.praktiker.hu/images/logo/logo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291" y="3796998"/>
            <a:ext cx="1191441" cy="2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sanadapaca.hu/images/MAK_LOGO.png">
            <a:extLst>
              <a:ext uri="{FF2B5EF4-FFF2-40B4-BE49-F238E27FC236}">
                <a16:creationId xmlns:a16="http://schemas.microsoft.com/office/drawing/2014/main" id="{CB3BA724-48B1-4173-BEBD-FDC2B160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22" y="2125779"/>
            <a:ext cx="1006814" cy="8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www.opsz.hu/storage/upload/piktogrammok/magyar_telekom_logo_1000.jpg">
            <a:extLst>
              <a:ext uri="{FF2B5EF4-FFF2-40B4-BE49-F238E27FC236}">
                <a16:creationId xmlns:a16="http://schemas.microsoft.com/office/drawing/2014/main" id="{20267C28-6910-4A48-83AC-DCEAE162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21" y="2880802"/>
            <a:ext cx="1249511" cy="7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E4A0D3F5-AA47-4D0A-AD76-F644BC09B0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5089" y="1509370"/>
            <a:ext cx="575843" cy="75768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6D27E0B-E6F7-43AD-9406-1969436F1F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9456" y="3044597"/>
            <a:ext cx="884742" cy="591683"/>
          </a:xfrm>
          <a:prstGeom prst="rect">
            <a:avLst/>
          </a:prstGeom>
        </p:spPr>
      </p:pic>
      <p:pic>
        <p:nvPicPr>
          <p:cNvPr id="37" name="Picture 10" descr="http://ipe.hu/wp-content/uploads/Edutus-logo.jpg">
            <a:extLst>
              <a:ext uri="{FF2B5EF4-FFF2-40B4-BE49-F238E27FC236}">
                <a16:creationId xmlns:a16="http://schemas.microsoft.com/office/drawing/2014/main" id="{42C243AF-2F00-48DD-9A4B-7C3FC944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291" y="5997863"/>
            <a:ext cx="1070574" cy="1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http://www.avemar.hu/sites/default/files/imce/nodes/n411.jpg">
            <a:extLst>
              <a:ext uri="{FF2B5EF4-FFF2-40B4-BE49-F238E27FC236}">
                <a16:creationId xmlns:a16="http://schemas.microsoft.com/office/drawing/2014/main" id="{0B644799-C307-4C75-9ECB-C68AA7A2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6" y="5613280"/>
            <a:ext cx="826286" cy="6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7FA138D-3150-4BAA-B54F-0C7B453790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357" y="3377890"/>
            <a:ext cx="847674" cy="6281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44BB3AA-4FD2-4A13-925E-173F994F43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869" y="3023533"/>
            <a:ext cx="1082637" cy="316906"/>
          </a:xfrm>
          <a:prstGeom prst="rect">
            <a:avLst/>
          </a:prstGeom>
        </p:spPr>
      </p:pic>
      <p:pic>
        <p:nvPicPr>
          <p:cNvPr id="50" name="Picture 6" descr="http://m.cdn.blog.hu/po/posta/image/mostani2.jpg">
            <a:extLst>
              <a:ext uri="{FF2B5EF4-FFF2-40B4-BE49-F238E27FC236}">
                <a16:creationId xmlns:a16="http://schemas.microsoft.com/office/drawing/2014/main" id="{7ECC559D-0F87-4C7C-8D26-A2BC9941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00" y="2363895"/>
            <a:ext cx="711119" cy="6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BC4F5AB3-5E4E-45BB-AE66-5B5B03CAED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825" y="4169494"/>
            <a:ext cx="1235717" cy="3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A0E8-26B8-4D99-8C75-6E3E5641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gyártói és disztribútori partnereink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009F4-0244-4359-BE88-26E6A93F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97F01-F097-4CCB-88FC-E5805D70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11" y="1085597"/>
            <a:ext cx="2692973" cy="116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6" descr="http://www.ecsm.com.my/ecsmFileTransfer/business/Canon_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075" y="2754936"/>
            <a:ext cx="2780960" cy="965896"/>
          </a:xfrm>
          <a:prstGeom prst="rect">
            <a:avLst/>
          </a:prstGeom>
          <a:noFill/>
        </p:spPr>
      </p:pic>
      <p:pic>
        <p:nvPicPr>
          <p:cNvPr id="9" name="Picture 12" descr="shar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910" y="4384775"/>
            <a:ext cx="2632699" cy="364344"/>
          </a:xfrm>
          <a:prstGeom prst="rect">
            <a:avLst/>
          </a:prstGeom>
          <a:noFill/>
        </p:spPr>
      </p:pic>
      <p:pic>
        <p:nvPicPr>
          <p:cNvPr id="10" name="Picture 30" descr="http://www.misd.com.jo/misd/catalog/images/xerox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8415" y="655825"/>
            <a:ext cx="2755569" cy="1934761"/>
          </a:xfrm>
          <a:prstGeom prst="rect">
            <a:avLst/>
          </a:prstGeom>
          <a:noFill/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2" y="3998561"/>
            <a:ext cx="1552656" cy="1301450"/>
          </a:xfrm>
          <a:prstGeom prst="rect">
            <a:avLst/>
          </a:prstGeom>
        </p:spPr>
      </p:pic>
      <p:pic>
        <p:nvPicPr>
          <p:cNvPr id="12" name="Picture 34" descr="Teljes méretű kép megtekintés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2566" y="4440961"/>
            <a:ext cx="2525262" cy="690240"/>
          </a:xfrm>
          <a:prstGeom prst="rect">
            <a:avLst/>
          </a:prstGeom>
          <a:noFill/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3" y="2876665"/>
            <a:ext cx="2347555" cy="67113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15656"/>
            <a:ext cx="2761342" cy="80517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8" y="982618"/>
            <a:ext cx="2027857" cy="12911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FDD87F8-C20F-4B82-96D2-CB9DE4F72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708" y="5055695"/>
            <a:ext cx="1552656" cy="13330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B13923C-C58C-47A1-B40C-11FA2CF467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7189" y="5526365"/>
            <a:ext cx="1772919" cy="88776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D6C79F9-3874-4679-9B61-C09FF4691E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4276" y="5686064"/>
            <a:ext cx="1144986" cy="69024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593EDA9F-4869-410E-8659-27C3F5D2CD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5639" y="5679645"/>
            <a:ext cx="1718890" cy="7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5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69E4-68BA-4218-8DCB-53A53700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965" y="4681638"/>
            <a:ext cx="5476673" cy="817563"/>
          </a:xfrm>
        </p:spPr>
        <p:txBody>
          <a:bodyPr>
            <a:normAutofit/>
          </a:bodyPr>
          <a:lstStyle/>
          <a:p>
            <a:r>
              <a:rPr lang="hu-HU" dirty="0"/>
              <a:t>Portfolió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28" y="3270015"/>
            <a:ext cx="4421634" cy="4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Szolgáltatási portfolió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6</a:t>
            </a:fld>
            <a:endParaRPr lang="en-US"/>
          </a:p>
        </p:txBody>
      </p:sp>
      <p:sp>
        <p:nvSpPr>
          <p:cNvPr id="12" name="Szövegdoboz 11"/>
          <p:cNvSpPr txBox="1"/>
          <p:nvPr/>
        </p:nvSpPr>
        <p:spPr>
          <a:xfrm>
            <a:off x="324740" y="1865659"/>
            <a:ext cx="11545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Irodai eszközök karbantartása, javítása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Ügyfélkapcsolati szolgáltatás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Költségkövető rendszerek telepítése, üzemeltetése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Eszközmenedzsment rendszerek telepítése, üzemeltetése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Optimalizációs és integrációs projectek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Országos kellék, alkatrész és eszköz logisztika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Jelentős értékű kellék- és alkatrészbázis, cserekészülék állomány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Nyomdai szolgáltatások </a:t>
            </a:r>
          </a:p>
          <a:p>
            <a:pPr marL="285750" indent="-285750">
              <a:buClr>
                <a:srgbClr val="6794D7"/>
              </a:buClr>
              <a:buFont typeface="Wingdings" panose="05000000000000000000" pitchFamily="2" charset="2"/>
              <a:buChar char="Ø"/>
            </a:pPr>
            <a:r>
              <a:rPr lang="hu-HU" sz="2800" dirty="0"/>
              <a:t>E-számla</a:t>
            </a:r>
          </a:p>
        </p:txBody>
      </p:sp>
    </p:spTree>
    <p:extLst>
      <p:ext uri="{BB962C8B-B14F-4D97-AF65-F5344CB8AC3E}">
        <p14:creationId xmlns:p14="http://schemas.microsoft.com/office/powerpoint/2010/main" val="379690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szolgáltatás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7</a:t>
            </a:fld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4"/>
          </p:nvPr>
        </p:nvSpPr>
        <p:spPr>
          <a:xfrm>
            <a:off x="594958" y="1616597"/>
            <a:ext cx="5028911" cy="911575"/>
          </a:xfrm>
        </p:spPr>
        <p:txBody>
          <a:bodyPr/>
          <a:lstStyle/>
          <a:p>
            <a:r>
              <a:rPr lang="hu-HU" sz="1800" dirty="0"/>
              <a:t>Kompakt hordozható nyomtatóktól a nagyteljesítményű </a:t>
            </a:r>
            <a:r>
              <a:rPr lang="hu-HU" sz="1800" dirty="0" err="1"/>
              <a:t>nyomatelőállító</a:t>
            </a:r>
            <a:r>
              <a:rPr lang="hu-HU" sz="1800" dirty="0"/>
              <a:t> gépekig teljes körű műszaki lefedettség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5"/>
          </p:nvPr>
        </p:nvSpPr>
        <p:spPr>
          <a:xfrm>
            <a:off x="594958" y="2599765"/>
            <a:ext cx="5028911" cy="3200400"/>
          </a:xfrm>
        </p:spPr>
        <p:txBody>
          <a:bodyPr>
            <a:noAutofit/>
          </a:bodyPr>
          <a:lstStyle/>
          <a:p>
            <a:r>
              <a:rPr lang="hu-HU" sz="1400" dirty="0"/>
              <a:t>Folyamatos gyártói bel- és külföldi minősített tréningek, up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date</a:t>
            </a:r>
            <a:r>
              <a:rPr lang="hu-HU" sz="1400" dirty="0"/>
              <a:t> technikai ismeretek</a:t>
            </a:r>
          </a:p>
          <a:p>
            <a:r>
              <a:rPr lang="hu-HU" sz="1400" dirty="0"/>
              <a:t>Kiemelt gyártói támogató mérnök csapat</a:t>
            </a:r>
          </a:p>
          <a:p>
            <a:r>
              <a:rPr lang="hu-HU" sz="1400" dirty="0"/>
              <a:t>Javító eszközökkel és anyagokkal jól felszerelt modern szervizautó flotta, pár órás reakcióidők</a:t>
            </a:r>
          </a:p>
          <a:p>
            <a:r>
              <a:rPr lang="hu-HU" sz="1400" dirty="0"/>
              <a:t>Központi műszaki </a:t>
            </a:r>
            <a:r>
              <a:rPr lang="hu-HU" sz="1400" dirty="0" err="1"/>
              <a:t>helpdesk</a:t>
            </a:r>
            <a:r>
              <a:rPr lang="hu-HU" sz="1400" dirty="0"/>
              <a:t> szolgáltatás ügyfelek és technikusok részére</a:t>
            </a:r>
          </a:p>
          <a:p>
            <a:r>
              <a:rPr lang="hu-HU" sz="1400" dirty="0"/>
              <a:t>Egyéb irodai eszközök, szkennerek, </a:t>
            </a:r>
            <a:r>
              <a:rPr lang="hu-HU" sz="1400" dirty="0" err="1"/>
              <a:t>projectorok</a:t>
            </a:r>
            <a:r>
              <a:rPr lang="hu-HU" sz="1400" dirty="0"/>
              <a:t> </a:t>
            </a:r>
            <a:r>
              <a:rPr lang="hu-HU" sz="1400" dirty="0" smtClean="0"/>
              <a:t>támogatása</a:t>
            </a:r>
            <a:endParaRPr lang="hu-HU" sz="14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A6CE8A7-10EC-4836-A68E-2601E2E7A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82" y="2186842"/>
            <a:ext cx="1137055" cy="85279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666D416B-DD34-4E98-B1CA-7EA70D19B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41" y="3021883"/>
            <a:ext cx="1364126" cy="109852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6E4915B-995C-4344-9282-0EC872A24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29" y="3097331"/>
            <a:ext cx="1023077" cy="1023077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913BF95B-71B1-49E4-A6F4-9E96F4D5E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3" y="4658512"/>
            <a:ext cx="1731570" cy="1731570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81799D3B-C48F-4291-ADF7-66F70CB230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03" y="4801021"/>
            <a:ext cx="3171787" cy="147791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1609B5C-3CAF-4951-B93A-FA0F4AA51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572" y="1558527"/>
            <a:ext cx="847413" cy="62831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0305539-B893-4552-908A-56E2BE513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340" y="1558527"/>
            <a:ext cx="1297450" cy="78274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FDD69CD-B1AC-456E-B387-29F789485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9842" y="3613692"/>
            <a:ext cx="868262" cy="4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AC1F38-68E5-435A-8CDC-D84CF35C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Ügyfélportál, szervizirányítási rendszer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07AB8-8DFE-4867-9E66-38B2050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4B449-375C-4B78-B3FC-A6E0B93B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9463B6-CB66-47AC-A692-2BD644290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/>
              <a:t>Saját fejlesztésű, ügyféligényekre szabott szervizirányítási rendszer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508D53-05EF-47EE-A077-D880FC037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GPS és mobil </a:t>
            </a:r>
            <a:r>
              <a:rPr lang="hu-HU" dirty="0" err="1"/>
              <a:t>app</a:t>
            </a:r>
            <a:r>
              <a:rPr lang="hu-HU" dirty="0"/>
              <a:t>-okkal támogatott munkaszervezési folyamat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80F371-5F13-4B05-B306-A494FDB958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u-HU" dirty="0"/>
              <a:t>Bejelentések fogadása elektronikus úton, </a:t>
            </a:r>
            <a:br>
              <a:rPr lang="hu-HU" dirty="0"/>
            </a:br>
            <a:r>
              <a:rPr lang="hu-HU" dirty="0"/>
              <a:t>e-mailben, telefonon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6729C3-9BC9-4881-8566-98096B99E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Normál munkaidőn túli ügyeleti szolgáltatás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A7A2B1E-EF7A-45E5-9A12-F18AD760CD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u-HU" dirty="0"/>
              <a:t>Közvetlen technikusi elérhetőség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6" y="2011360"/>
            <a:ext cx="667520" cy="6675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0" y="2844501"/>
            <a:ext cx="667520" cy="6675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0" y="3677642"/>
            <a:ext cx="667520" cy="6675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0" y="4569151"/>
            <a:ext cx="628608" cy="62860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0" y="5421748"/>
            <a:ext cx="628608" cy="62860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7" r="3175"/>
          <a:stretch/>
        </p:blipFill>
        <p:spPr>
          <a:xfrm>
            <a:off x="7937770" y="1381415"/>
            <a:ext cx="3463047" cy="47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Ügyfélportál, szervizirányítási rendszer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</a:t>
            </a:r>
            <a:r>
              <a:rPr lang="hu-HU" dirty="0"/>
              <a:t>9  Szervizpark </a:t>
            </a:r>
            <a:r>
              <a:rPr lang="en-US" dirty="0"/>
              <a:t>|</a:t>
            </a:r>
            <a:r>
              <a:rPr lang="hu-HU" dirty="0"/>
              <a:t> szervizpark</a:t>
            </a:r>
            <a:r>
              <a:rPr lang="en-US" dirty="0"/>
              <a:t>.</a:t>
            </a:r>
            <a:r>
              <a:rPr lang="en-US" dirty="0" err="1"/>
              <a:t>hu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D1AB-6C38-4CB4-9F73-017BFEA7B07B}" type="slidenum">
              <a:rPr lang="en-US" smtClean="0"/>
              <a:t>9</a:t>
            </a:fld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14"/>
          </p:nvPr>
        </p:nvSpPr>
        <p:spPr>
          <a:xfrm>
            <a:off x="568036" y="1731963"/>
            <a:ext cx="5029210" cy="774169"/>
          </a:xfrm>
        </p:spPr>
        <p:txBody>
          <a:bodyPr/>
          <a:lstStyle/>
          <a:p>
            <a:r>
              <a:rPr lang="hu-HU" dirty="0"/>
              <a:t>Ügyfélportálunkon keresztül szerződött partnereink: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5"/>
          </p:nvPr>
        </p:nvSpPr>
        <p:spPr>
          <a:xfrm>
            <a:off x="568325" y="2506132"/>
            <a:ext cx="5028911" cy="3081867"/>
          </a:xfrm>
        </p:spPr>
        <p:txBody>
          <a:bodyPr>
            <a:normAutofit/>
          </a:bodyPr>
          <a:lstStyle/>
          <a:p>
            <a:r>
              <a:rPr lang="hu-HU" sz="2000" dirty="0"/>
              <a:t>Leadhatják kellek rendeléseiket</a:t>
            </a:r>
          </a:p>
          <a:p>
            <a:r>
              <a:rPr lang="hu-HU" sz="2000" dirty="0"/>
              <a:t>Rögzíthetik hibajelentéseiket</a:t>
            </a:r>
          </a:p>
          <a:p>
            <a:r>
              <a:rPr lang="hu-HU" sz="2000" dirty="0"/>
              <a:t>Követni tudják a bejelentéseik állapotát</a:t>
            </a:r>
          </a:p>
          <a:p>
            <a:r>
              <a:rPr lang="hu-HU" sz="2000" dirty="0"/>
              <a:t>Követni tudják az aktuális szerződött gépparkjukat</a:t>
            </a:r>
          </a:p>
        </p:txBody>
      </p:sp>
      <p:pic>
        <p:nvPicPr>
          <p:cNvPr id="17" name="Picture"/>
          <p:cNvPicPr>
            <a:picLocks noGrp="1"/>
          </p:cNvPicPr>
          <p:nvPr>
            <p:ph type="pic" sz="quarter" idx="13"/>
          </p:nvPr>
        </p:nvPicPr>
        <p:blipFill rotWithShape="1">
          <a:blip r:embed="rId2"/>
          <a:srcRect l="2541" r="2541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65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voGroup Template" id="{09693F7B-2F43-4800-B128-7E06AA6703A6}" vid="{94136730-88DF-4C75-9AB4-586FCBC37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539</Words>
  <Application>Microsoft Office PowerPoint</Application>
  <PresentationFormat>Szélesvásznú</PresentationFormat>
  <Paragraphs>139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Fira Sans SemiBold</vt:lpstr>
      <vt:lpstr>Wingdings</vt:lpstr>
      <vt:lpstr>Office-téma</vt:lpstr>
      <vt:lpstr>Irodatechnika szerviz</vt:lpstr>
      <vt:lpstr>Jelenlét</vt:lpstr>
      <vt:lpstr>Változatos ügyfélkör</vt:lpstr>
      <vt:lpstr>Kiemelt gyártói és disztribútori partnereink</vt:lpstr>
      <vt:lpstr>Portfolió</vt:lpstr>
      <vt:lpstr>Szolgáltatási portfolió</vt:lpstr>
      <vt:lpstr>Műszaki szolgáltatás</vt:lpstr>
      <vt:lpstr>Ügyfélportál, szervizirányítási rendszer</vt:lpstr>
      <vt:lpstr>Ügyfélportál, szervizirányítási rendszer</vt:lpstr>
      <vt:lpstr>Nyomatmenedzsment rendszerek</vt:lpstr>
      <vt:lpstr>Eszközmenedzsment rendszerek</vt:lpstr>
      <vt:lpstr>Optimalizáció, integráció</vt:lpstr>
      <vt:lpstr>Logisztika</vt:lpstr>
      <vt:lpstr>Nyomdai, sokszorosítási megoldások</vt:lpstr>
      <vt:lpstr>E-számlázás</vt:lpstr>
      <vt:lpstr>Kapcsolat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HERE</dc:title>
  <dc:creator>Stone Ben G.</dc:creator>
  <cp:lastModifiedBy>Benjamin Kőhidi</cp:lastModifiedBy>
  <cp:revision>70</cp:revision>
  <dcterms:created xsi:type="dcterms:W3CDTF">2018-02-02T08:52:47Z</dcterms:created>
  <dcterms:modified xsi:type="dcterms:W3CDTF">2019-07-31T09:24:46Z</dcterms:modified>
</cp:coreProperties>
</file>